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9"/>
  </p:notesMasterIdLst>
  <p:handoutMasterIdLst>
    <p:handoutMasterId r:id="rId10"/>
  </p:handoutMasterIdLst>
  <p:sldIdLst>
    <p:sldId id="260" r:id="rId2"/>
    <p:sldId id="269" r:id="rId3"/>
    <p:sldId id="270" r:id="rId4"/>
    <p:sldId id="261" r:id="rId5"/>
    <p:sldId id="262" r:id="rId6"/>
    <p:sldId id="263" r:id="rId7"/>
    <p:sldId id="264" r:id="rId8"/>
  </p:sldIdLst>
  <p:sldSz cx="9144000" cy="6858000" type="screen4x3"/>
  <p:notesSz cx="6810375" cy="9942513"/>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CCFF"/>
    <a:srgbClr val="0068B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2" autoAdjust="0"/>
    <p:restoredTop sz="94660"/>
  </p:normalViewPr>
  <p:slideViewPr>
    <p:cSldViewPr>
      <p:cViewPr varScale="1">
        <p:scale>
          <a:sx n="110" d="100"/>
          <a:sy n="110" d="100"/>
        </p:scale>
        <p:origin x="-163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59B642F4-81A6-4E29-BF37-3DB16CBFB209}" type="datetimeFigureOut">
              <a:rPr lang="nl-NL" smtClean="0"/>
              <a:pPr/>
              <a:t>4-3-2017</a:t>
            </a:fld>
            <a:endParaRPr lang="nl-NL"/>
          </a:p>
        </p:txBody>
      </p:sp>
      <p:sp>
        <p:nvSpPr>
          <p:cNvPr id="4" name="Tijdelijke aanduiding voor voettekst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5CFDECED-F6C9-4956-83BF-EE4D3F89FC0F}" type="slidenum">
              <a:rPr lang="nl-NL" smtClean="0"/>
              <a:pPr/>
              <a:t>‹nr.›</a:t>
            </a:fld>
            <a:endParaRPr lang="nl-NL"/>
          </a:p>
        </p:txBody>
      </p:sp>
    </p:spTree>
    <p:extLst>
      <p:ext uri="{BB962C8B-B14F-4D97-AF65-F5344CB8AC3E}">
        <p14:creationId xmlns:p14="http://schemas.microsoft.com/office/powerpoint/2010/main" xmlns="" val="4007496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atin typeface="Arial" charset="0"/>
              </a:defRPr>
            </a:lvl1pPr>
          </a:lstStyle>
          <a:p>
            <a:pPr>
              <a:defRPr/>
            </a:pPr>
            <a:endParaRPr lang="nl-NL"/>
          </a:p>
        </p:txBody>
      </p:sp>
      <p:sp>
        <p:nvSpPr>
          <p:cNvPr id="3" name="Tijdelijke aanduiding voor datum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atin typeface="Arial" charset="0"/>
              </a:defRPr>
            </a:lvl1pPr>
          </a:lstStyle>
          <a:p>
            <a:pPr>
              <a:defRPr/>
            </a:pPr>
            <a:fld id="{5ADAFDA5-D03C-4006-8E3D-5C9371AC7B5B}" type="datetimeFigureOut">
              <a:rPr lang="nl-NL"/>
              <a:pPr>
                <a:defRPr/>
              </a:pPr>
              <a:t>4-3-2017</a:t>
            </a:fld>
            <a:endParaRPr lang="nl-NL"/>
          </a:p>
        </p:txBody>
      </p:sp>
      <p:sp>
        <p:nvSpPr>
          <p:cNvPr id="4" name="Tijdelijke aanduiding voor dia-afbeelding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atin typeface="Arial" charset="0"/>
              </a:defRPr>
            </a:lvl1pPr>
          </a:lstStyle>
          <a:p>
            <a:pPr>
              <a:defRPr/>
            </a:pPr>
            <a:endParaRPr lang="nl-NL"/>
          </a:p>
        </p:txBody>
      </p:sp>
      <p:sp>
        <p:nvSpPr>
          <p:cNvPr id="7" name="Tijdelijke aanduiding voor dianumm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atin typeface="Arial" charset="0"/>
              </a:defRPr>
            </a:lvl1pPr>
          </a:lstStyle>
          <a:p>
            <a:pPr>
              <a:defRPr/>
            </a:pPr>
            <a:fld id="{F220A0EE-5681-424F-9F2E-ACD3B9DCF378}" type="slidenum">
              <a:rPr lang="nl-NL"/>
              <a:pPr>
                <a:defRPr/>
              </a:pPr>
              <a:t>‹nr.›</a:t>
            </a:fld>
            <a:endParaRPr lang="nl-NL"/>
          </a:p>
        </p:txBody>
      </p:sp>
    </p:spTree>
    <p:extLst>
      <p:ext uri="{BB962C8B-B14F-4D97-AF65-F5344CB8AC3E}">
        <p14:creationId xmlns:p14="http://schemas.microsoft.com/office/powerpoint/2010/main" xmlns="" val="2222541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pPr>
              <a:defRPr/>
            </a:pPr>
            <a:fld id="{D9F63FFF-F7AC-4B9E-8D37-6830CA4C9318}" type="datetimeFigureOut">
              <a:rPr lang="nl-NL" smtClean="0"/>
              <a:pPr>
                <a:defRPr/>
              </a:pPr>
              <a:t>4-3-2017</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63A62EB8-974A-4339-89F6-E9D173C5F49C}" type="slidenum">
              <a:rPr lang="nl-NL" smtClean="0"/>
              <a:pPr>
                <a:defRPr/>
              </a:pPr>
              <a:t>‹nr.›</a:t>
            </a:fld>
            <a:endParaRPr lang="nl-NL"/>
          </a:p>
        </p:txBody>
      </p:sp>
    </p:spTree>
    <p:extLst>
      <p:ext uri="{BB962C8B-B14F-4D97-AF65-F5344CB8AC3E}">
        <p14:creationId xmlns:p14="http://schemas.microsoft.com/office/powerpoint/2010/main" xmlns="" val="37812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pPr>
              <a:defRPr/>
            </a:pPr>
            <a:fld id="{4F0F57EE-D2D3-4E31-B61E-2061DCA11D99}" type="datetimeFigureOut">
              <a:rPr lang="nl-NL" smtClean="0"/>
              <a:pPr>
                <a:defRPr/>
              </a:pPr>
              <a:t>4-3-2017</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7264BA8B-F7F1-4DF5-9062-3F2AF8DAB283}" type="slidenum">
              <a:rPr lang="nl-NL" smtClean="0"/>
              <a:pPr>
                <a:defRPr/>
              </a:pPr>
              <a:t>‹nr.›</a:t>
            </a:fld>
            <a:endParaRPr lang="nl-NL"/>
          </a:p>
        </p:txBody>
      </p:sp>
    </p:spTree>
    <p:extLst>
      <p:ext uri="{BB962C8B-B14F-4D97-AF65-F5344CB8AC3E}">
        <p14:creationId xmlns:p14="http://schemas.microsoft.com/office/powerpoint/2010/main" xmlns="" val="9912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pPr>
              <a:defRPr/>
            </a:pPr>
            <a:fld id="{4F0F57EE-D2D3-4E31-B61E-2061DCA11D99}" type="datetimeFigureOut">
              <a:rPr lang="nl-NL" smtClean="0"/>
              <a:pPr>
                <a:defRPr/>
              </a:pPr>
              <a:t>4-3-2017</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7264BA8B-F7F1-4DF5-9062-3F2AF8DAB283}" type="slidenum">
              <a:rPr lang="nl-NL" smtClean="0"/>
              <a:pPr>
                <a:defRPr/>
              </a:pPr>
              <a:t>‹nr.›</a:t>
            </a:fld>
            <a:endParaRPr lang="nl-NL"/>
          </a:p>
        </p:txBody>
      </p:sp>
    </p:spTree>
    <p:extLst>
      <p:ext uri="{BB962C8B-B14F-4D97-AF65-F5344CB8AC3E}">
        <p14:creationId xmlns:p14="http://schemas.microsoft.com/office/powerpoint/2010/main" xmlns="" val="505602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4" name="Ondertitel 2"/>
          <p:cNvSpPr txBox="1">
            <a:spLocks/>
          </p:cNvSpPr>
          <p:nvPr/>
        </p:nvSpPr>
        <p:spPr bwMode="auto">
          <a:xfrm>
            <a:off x="6156325" y="6237288"/>
            <a:ext cx="2987675" cy="357187"/>
          </a:xfrm>
          <a:prstGeom prst="rect">
            <a:avLst/>
          </a:prstGeom>
          <a:solidFill>
            <a:srgbClr val="FF0066"/>
          </a:solidFill>
          <a:ln w="9525">
            <a:noFill/>
            <a:miter lim="800000"/>
            <a:headEnd/>
            <a:tailEnd/>
          </a:ln>
        </p:spPr>
        <p:txBody>
          <a:bodyPr>
            <a:normAutofit fontScale="92500" lnSpcReduction="10000"/>
          </a:bodyPr>
          <a:lstStyle/>
          <a:p>
            <a:pPr fontAlgn="auto">
              <a:spcBef>
                <a:spcPct val="20000"/>
              </a:spcBef>
              <a:spcAft>
                <a:spcPts val="0"/>
              </a:spcAft>
              <a:buFont typeface="Arial" pitchFamily="34" charset="0"/>
              <a:buNone/>
              <a:defRPr/>
            </a:pPr>
            <a:r>
              <a:rPr lang="nl-NL" sz="2000" i="1" dirty="0">
                <a:solidFill>
                  <a:srgbClr val="FFFFFF"/>
                </a:solidFill>
                <a:latin typeface="+mn-lt"/>
              </a:rPr>
              <a:t>Schitteren in Zijn licht</a:t>
            </a:r>
          </a:p>
        </p:txBody>
      </p:sp>
      <p:sp>
        <p:nvSpPr>
          <p:cNvPr id="3" name="Ondertitel 2"/>
          <p:cNvSpPr>
            <a:spLocks noGrp="1"/>
          </p:cNvSpPr>
          <p:nvPr>
            <p:ph type="subTitle" idx="1"/>
          </p:nvPr>
        </p:nvSpPr>
        <p:spPr>
          <a:xfrm>
            <a:off x="467544" y="1844824"/>
            <a:ext cx="8286808" cy="4155944"/>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
        <p:nvSpPr>
          <p:cNvPr id="7" name="Tijdelijke aanduiding voor titel 1"/>
          <p:cNvSpPr>
            <a:spLocks noGrp="1"/>
          </p:cNvSpPr>
          <p:nvPr>
            <p:ph type="title"/>
          </p:nvPr>
        </p:nvSpPr>
        <p:spPr bwMode="auto">
          <a:xfrm>
            <a:off x="467571" y="916136"/>
            <a:ext cx="8286750" cy="928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0"/>
            <a:r>
              <a:rPr lang="nl-NL" smtClean="0"/>
              <a:t>Klik om de stijl te bewerken</a:t>
            </a:r>
            <a:endParaRPr lang="nl-NL" dirty="0" smtClean="0"/>
          </a:p>
        </p:txBody>
      </p:sp>
      <p:sp>
        <p:nvSpPr>
          <p:cNvPr id="5" name="Tijdelijke aanduiding voor datum 3"/>
          <p:cNvSpPr>
            <a:spLocks noGrp="1"/>
          </p:cNvSpPr>
          <p:nvPr>
            <p:ph type="dt" sz="half" idx="10"/>
          </p:nvPr>
        </p:nvSpPr>
        <p:spPr/>
        <p:txBody>
          <a:bodyPr/>
          <a:lstStyle>
            <a:lvl1pPr>
              <a:defRPr/>
            </a:lvl1pPr>
          </a:lstStyle>
          <a:p>
            <a:pPr>
              <a:defRPr/>
            </a:pPr>
            <a:fld id="{D9F63FFF-F7AC-4B9E-8D37-6830CA4C9318}" type="datetimeFigureOut">
              <a:rPr lang="nl-NL"/>
              <a:pPr>
                <a:defRPr/>
              </a:pPr>
              <a:t>4-3-2017</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8" name="Tijdelijke aanduiding voor dianummer 5"/>
          <p:cNvSpPr>
            <a:spLocks noGrp="1"/>
          </p:cNvSpPr>
          <p:nvPr>
            <p:ph type="sldNum" sz="quarter" idx="12"/>
          </p:nvPr>
        </p:nvSpPr>
        <p:spPr/>
        <p:txBody>
          <a:bodyPr/>
          <a:lstStyle>
            <a:lvl1pPr>
              <a:defRPr/>
            </a:lvl1pPr>
          </a:lstStyle>
          <a:p>
            <a:pPr>
              <a:defRPr/>
            </a:pPr>
            <a:fld id="{63A62EB8-974A-4339-89F6-E9D173C5F49C}" type="slidenum">
              <a:rPr lang="nl-NL"/>
              <a:pPr>
                <a:defRPr/>
              </a:pPr>
              <a:t>‹nr.›</a:t>
            </a:fld>
            <a:endParaRPr lang="nl-NL"/>
          </a:p>
        </p:txBody>
      </p:sp>
    </p:spTree>
    <p:extLst>
      <p:ext uri="{BB962C8B-B14F-4D97-AF65-F5344CB8AC3E}">
        <p14:creationId xmlns:p14="http://schemas.microsoft.com/office/powerpoint/2010/main" xmlns="" val="726017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el en object">
    <p:spTree>
      <p:nvGrpSpPr>
        <p:cNvPr id="1" name=""/>
        <p:cNvGrpSpPr/>
        <p:nvPr/>
      </p:nvGrpSpPr>
      <p:grpSpPr>
        <a:xfrm>
          <a:off x="0" y="0"/>
          <a:ext cx="0" cy="0"/>
          <a:chOff x="0" y="0"/>
          <a:chExt cx="0" cy="0"/>
        </a:xfrm>
      </p:grpSpPr>
      <p:sp>
        <p:nvSpPr>
          <p:cNvPr id="4" name="Ondertitel 2"/>
          <p:cNvSpPr txBox="1">
            <a:spLocks/>
          </p:cNvSpPr>
          <p:nvPr/>
        </p:nvSpPr>
        <p:spPr bwMode="auto">
          <a:xfrm>
            <a:off x="6156325" y="6237288"/>
            <a:ext cx="2987675" cy="357187"/>
          </a:xfrm>
          <a:prstGeom prst="rect">
            <a:avLst/>
          </a:prstGeom>
          <a:solidFill>
            <a:srgbClr val="FF0066"/>
          </a:solidFill>
          <a:ln w="9525">
            <a:noFill/>
            <a:miter lim="800000"/>
            <a:headEnd/>
            <a:tailEnd/>
          </a:ln>
        </p:spPr>
        <p:txBody>
          <a:bodyPr>
            <a:normAutofit fontScale="92500" lnSpcReduction="10000"/>
          </a:bodyPr>
          <a:lstStyle/>
          <a:p>
            <a:pPr fontAlgn="auto">
              <a:spcBef>
                <a:spcPct val="20000"/>
              </a:spcBef>
              <a:spcAft>
                <a:spcPts val="0"/>
              </a:spcAft>
              <a:buFont typeface="Arial" pitchFamily="34" charset="0"/>
              <a:buNone/>
              <a:defRPr/>
            </a:pPr>
            <a:r>
              <a:rPr lang="nl-NL" sz="2000" i="1" dirty="0">
                <a:solidFill>
                  <a:srgbClr val="FFFFFF"/>
                </a:solidFill>
                <a:latin typeface="+mn-lt"/>
              </a:rPr>
              <a:t>Schitteren in Zijn licht</a:t>
            </a:r>
          </a:p>
        </p:txBody>
      </p:sp>
      <p:sp>
        <p:nvSpPr>
          <p:cNvPr id="2" name="Titel 1"/>
          <p:cNvSpPr>
            <a:spLocks noGrp="1"/>
          </p:cNvSpPr>
          <p:nvPr>
            <p:ph type="title"/>
          </p:nvPr>
        </p:nvSpPr>
        <p:spPr/>
        <p:txBody>
          <a:bodyPr/>
          <a:lstStyle>
            <a:lvl1pPr algn="l">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5" name="Tijdelijke aanduiding voor datum 3"/>
          <p:cNvSpPr>
            <a:spLocks noGrp="1"/>
          </p:cNvSpPr>
          <p:nvPr>
            <p:ph type="dt" sz="half" idx="10"/>
          </p:nvPr>
        </p:nvSpPr>
        <p:spPr/>
        <p:txBody>
          <a:bodyPr/>
          <a:lstStyle>
            <a:lvl1pPr>
              <a:defRPr/>
            </a:lvl1pPr>
          </a:lstStyle>
          <a:p>
            <a:pPr>
              <a:defRPr/>
            </a:pPr>
            <a:fld id="{E505D8A2-8A13-4969-8BAC-EE2AC0985808}" type="datetimeFigureOut">
              <a:rPr lang="nl-NL"/>
              <a:pPr>
                <a:defRPr/>
              </a:pPr>
              <a:t>4-3-2017</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6170567D-5BC3-405E-BBC5-C997C8A1BF94}" type="slidenum">
              <a:rPr lang="nl-NL"/>
              <a:pPr>
                <a:defRPr/>
              </a:pPr>
              <a:t>‹nr.›</a:t>
            </a:fld>
            <a:endParaRPr lang="nl-NL"/>
          </a:p>
        </p:txBody>
      </p:sp>
    </p:spTree>
    <p:extLst>
      <p:ext uri="{BB962C8B-B14F-4D97-AF65-F5344CB8AC3E}">
        <p14:creationId xmlns:p14="http://schemas.microsoft.com/office/powerpoint/2010/main" xmlns="" val="3849001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pPr>
              <a:defRPr/>
            </a:pPr>
            <a:fld id="{E505D8A2-8A13-4969-8BAC-EE2AC0985808}" type="datetimeFigureOut">
              <a:rPr lang="nl-NL" smtClean="0"/>
              <a:pPr>
                <a:defRPr/>
              </a:pPr>
              <a:t>4-3-2017</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6170567D-5BC3-405E-BBC5-C997C8A1BF94}" type="slidenum">
              <a:rPr lang="nl-NL" smtClean="0"/>
              <a:pPr>
                <a:defRPr/>
              </a:pPr>
              <a:t>‹nr.›</a:t>
            </a:fld>
            <a:endParaRPr lang="nl-NL"/>
          </a:p>
        </p:txBody>
      </p:sp>
    </p:spTree>
    <p:extLst>
      <p:ext uri="{BB962C8B-B14F-4D97-AF65-F5344CB8AC3E}">
        <p14:creationId xmlns:p14="http://schemas.microsoft.com/office/powerpoint/2010/main" xmlns="" val="197816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pPr>
              <a:defRPr/>
            </a:pPr>
            <a:fld id="{4F0F57EE-D2D3-4E31-B61E-2061DCA11D99}" type="datetimeFigureOut">
              <a:rPr lang="nl-NL" smtClean="0"/>
              <a:pPr>
                <a:defRPr/>
              </a:pPr>
              <a:t>4-3-2017</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7264BA8B-F7F1-4DF5-9062-3F2AF8DAB283}" type="slidenum">
              <a:rPr lang="nl-NL" smtClean="0"/>
              <a:pPr>
                <a:defRPr/>
              </a:pPr>
              <a:t>‹nr.›</a:t>
            </a:fld>
            <a:endParaRPr lang="nl-NL"/>
          </a:p>
        </p:txBody>
      </p:sp>
    </p:spTree>
    <p:extLst>
      <p:ext uri="{BB962C8B-B14F-4D97-AF65-F5344CB8AC3E}">
        <p14:creationId xmlns:p14="http://schemas.microsoft.com/office/powerpoint/2010/main" xmlns="" val="263673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pPr>
              <a:defRPr/>
            </a:pPr>
            <a:fld id="{561C555B-4A13-4458-8260-288B253E4BF7}" type="datetimeFigureOut">
              <a:rPr lang="nl-NL" smtClean="0"/>
              <a:pPr>
                <a:defRPr/>
              </a:pPr>
              <a:t>4-3-2017</a:t>
            </a:fld>
            <a:endParaRPr lang="nl-NL"/>
          </a:p>
        </p:txBody>
      </p:sp>
      <p:sp>
        <p:nvSpPr>
          <p:cNvPr id="6" name="Tijdelijke aanduiding voor voettekst 5"/>
          <p:cNvSpPr>
            <a:spLocks noGrp="1"/>
          </p:cNvSpPr>
          <p:nvPr>
            <p:ph type="ftr" sz="quarter" idx="11"/>
          </p:nvPr>
        </p:nvSpPr>
        <p:spPr/>
        <p:txBody>
          <a:bodyPr/>
          <a:lstStyle/>
          <a:p>
            <a:pPr>
              <a:defRPr/>
            </a:pPr>
            <a:endParaRPr lang="nl-NL"/>
          </a:p>
        </p:txBody>
      </p:sp>
      <p:sp>
        <p:nvSpPr>
          <p:cNvPr id="7" name="Tijdelijke aanduiding voor dianummer 6"/>
          <p:cNvSpPr>
            <a:spLocks noGrp="1"/>
          </p:cNvSpPr>
          <p:nvPr>
            <p:ph type="sldNum" sz="quarter" idx="12"/>
          </p:nvPr>
        </p:nvSpPr>
        <p:spPr/>
        <p:txBody>
          <a:bodyPr/>
          <a:lstStyle/>
          <a:p>
            <a:pPr>
              <a:defRPr/>
            </a:pPr>
            <a:fld id="{289C57FD-3E6C-49A4-A6A0-6C510B69497F}" type="slidenum">
              <a:rPr lang="nl-NL" smtClean="0"/>
              <a:pPr>
                <a:defRPr/>
              </a:pPr>
              <a:t>‹nr.›</a:t>
            </a:fld>
            <a:endParaRPr lang="nl-NL"/>
          </a:p>
        </p:txBody>
      </p:sp>
    </p:spTree>
    <p:extLst>
      <p:ext uri="{BB962C8B-B14F-4D97-AF65-F5344CB8AC3E}">
        <p14:creationId xmlns:p14="http://schemas.microsoft.com/office/powerpoint/2010/main" xmlns="" val="1809356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pPr>
              <a:defRPr/>
            </a:pPr>
            <a:fld id="{4F0F57EE-D2D3-4E31-B61E-2061DCA11D99}" type="datetimeFigureOut">
              <a:rPr lang="nl-NL" smtClean="0"/>
              <a:pPr>
                <a:defRPr/>
              </a:pPr>
              <a:t>4-3-2017</a:t>
            </a:fld>
            <a:endParaRPr lang="nl-NL"/>
          </a:p>
        </p:txBody>
      </p:sp>
      <p:sp>
        <p:nvSpPr>
          <p:cNvPr id="8" name="Tijdelijke aanduiding voor voettekst 7"/>
          <p:cNvSpPr>
            <a:spLocks noGrp="1"/>
          </p:cNvSpPr>
          <p:nvPr>
            <p:ph type="ftr" sz="quarter" idx="11"/>
          </p:nvPr>
        </p:nvSpPr>
        <p:spPr/>
        <p:txBody>
          <a:bodyPr/>
          <a:lstStyle/>
          <a:p>
            <a:pPr>
              <a:defRPr/>
            </a:pPr>
            <a:endParaRPr lang="nl-NL"/>
          </a:p>
        </p:txBody>
      </p:sp>
      <p:sp>
        <p:nvSpPr>
          <p:cNvPr id="9" name="Tijdelijke aanduiding voor dianummer 8"/>
          <p:cNvSpPr>
            <a:spLocks noGrp="1"/>
          </p:cNvSpPr>
          <p:nvPr>
            <p:ph type="sldNum" sz="quarter" idx="12"/>
          </p:nvPr>
        </p:nvSpPr>
        <p:spPr/>
        <p:txBody>
          <a:bodyPr/>
          <a:lstStyle/>
          <a:p>
            <a:pPr>
              <a:defRPr/>
            </a:pPr>
            <a:fld id="{7264BA8B-F7F1-4DF5-9062-3F2AF8DAB283}" type="slidenum">
              <a:rPr lang="nl-NL" smtClean="0"/>
              <a:pPr>
                <a:defRPr/>
              </a:pPr>
              <a:t>‹nr.›</a:t>
            </a:fld>
            <a:endParaRPr lang="nl-NL"/>
          </a:p>
        </p:txBody>
      </p:sp>
    </p:spTree>
    <p:extLst>
      <p:ext uri="{BB962C8B-B14F-4D97-AF65-F5344CB8AC3E}">
        <p14:creationId xmlns:p14="http://schemas.microsoft.com/office/powerpoint/2010/main" xmlns="" val="234780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pPr>
              <a:defRPr/>
            </a:pPr>
            <a:fld id="{E4BE31E9-1BDE-48AF-9143-24B3E95C93B2}" type="datetimeFigureOut">
              <a:rPr lang="nl-NL" smtClean="0"/>
              <a:pPr>
                <a:defRPr/>
              </a:pPr>
              <a:t>4-3-2017</a:t>
            </a:fld>
            <a:endParaRPr lang="nl-NL"/>
          </a:p>
        </p:txBody>
      </p:sp>
      <p:sp>
        <p:nvSpPr>
          <p:cNvPr id="4" name="Tijdelijke aanduiding voor voettekst 3"/>
          <p:cNvSpPr>
            <a:spLocks noGrp="1"/>
          </p:cNvSpPr>
          <p:nvPr>
            <p:ph type="ftr" sz="quarter" idx="11"/>
          </p:nvPr>
        </p:nvSpPr>
        <p:spPr/>
        <p:txBody>
          <a:bodyPr/>
          <a:lstStyle/>
          <a:p>
            <a:pPr>
              <a:defRPr/>
            </a:pPr>
            <a:endParaRPr lang="nl-NL"/>
          </a:p>
        </p:txBody>
      </p:sp>
      <p:sp>
        <p:nvSpPr>
          <p:cNvPr id="5" name="Tijdelijke aanduiding voor dianummer 4"/>
          <p:cNvSpPr>
            <a:spLocks noGrp="1"/>
          </p:cNvSpPr>
          <p:nvPr>
            <p:ph type="sldNum" sz="quarter" idx="12"/>
          </p:nvPr>
        </p:nvSpPr>
        <p:spPr/>
        <p:txBody>
          <a:bodyPr/>
          <a:lstStyle/>
          <a:p>
            <a:pPr>
              <a:defRPr/>
            </a:pPr>
            <a:fld id="{62CFBCC8-04C5-4C90-B7F9-AAE105DC7724}" type="slidenum">
              <a:rPr lang="nl-NL" smtClean="0"/>
              <a:pPr>
                <a:defRPr/>
              </a:pPr>
              <a:t>‹nr.›</a:t>
            </a:fld>
            <a:endParaRPr lang="nl-NL"/>
          </a:p>
        </p:txBody>
      </p:sp>
    </p:spTree>
    <p:extLst>
      <p:ext uri="{BB962C8B-B14F-4D97-AF65-F5344CB8AC3E}">
        <p14:creationId xmlns:p14="http://schemas.microsoft.com/office/powerpoint/2010/main" xmlns="" val="396750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pPr>
              <a:defRPr/>
            </a:pPr>
            <a:fld id="{8888F153-B291-4347-8E0B-1B2C12430551}" type="datetimeFigureOut">
              <a:rPr lang="nl-NL" smtClean="0"/>
              <a:pPr>
                <a:defRPr/>
              </a:pPr>
              <a:t>4-3-2017</a:t>
            </a:fld>
            <a:endParaRPr lang="nl-NL"/>
          </a:p>
        </p:txBody>
      </p:sp>
      <p:sp>
        <p:nvSpPr>
          <p:cNvPr id="3" name="Tijdelijke aanduiding voor voettekst 2"/>
          <p:cNvSpPr>
            <a:spLocks noGrp="1"/>
          </p:cNvSpPr>
          <p:nvPr>
            <p:ph type="ftr" sz="quarter" idx="11"/>
          </p:nvPr>
        </p:nvSpPr>
        <p:spPr/>
        <p:txBody>
          <a:bodyPr/>
          <a:lstStyle/>
          <a:p>
            <a:pPr>
              <a:defRPr/>
            </a:pPr>
            <a:endParaRPr lang="nl-NL"/>
          </a:p>
        </p:txBody>
      </p:sp>
      <p:sp>
        <p:nvSpPr>
          <p:cNvPr id="4" name="Tijdelijke aanduiding voor dianummer 3"/>
          <p:cNvSpPr>
            <a:spLocks noGrp="1"/>
          </p:cNvSpPr>
          <p:nvPr>
            <p:ph type="sldNum" sz="quarter" idx="12"/>
          </p:nvPr>
        </p:nvSpPr>
        <p:spPr/>
        <p:txBody>
          <a:bodyPr/>
          <a:lstStyle/>
          <a:p>
            <a:pPr>
              <a:defRPr/>
            </a:pPr>
            <a:fld id="{03CFC4D3-30ED-44E5-B28E-8CA9CE99F04A}" type="slidenum">
              <a:rPr lang="nl-NL" smtClean="0"/>
              <a:pPr>
                <a:defRPr/>
              </a:pPr>
              <a:t>‹nr.›</a:t>
            </a:fld>
            <a:endParaRPr lang="nl-NL"/>
          </a:p>
        </p:txBody>
      </p:sp>
    </p:spTree>
    <p:extLst>
      <p:ext uri="{BB962C8B-B14F-4D97-AF65-F5344CB8AC3E}">
        <p14:creationId xmlns:p14="http://schemas.microsoft.com/office/powerpoint/2010/main" xmlns="" val="2035271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pPr>
              <a:defRPr/>
            </a:pPr>
            <a:fld id="{A4B13FBC-C97C-4C3D-9460-8C35973AC8CE}" type="datetimeFigureOut">
              <a:rPr lang="nl-NL" smtClean="0"/>
              <a:pPr>
                <a:defRPr/>
              </a:pPr>
              <a:t>4-3-2017</a:t>
            </a:fld>
            <a:endParaRPr lang="nl-NL"/>
          </a:p>
        </p:txBody>
      </p:sp>
      <p:sp>
        <p:nvSpPr>
          <p:cNvPr id="6" name="Tijdelijke aanduiding voor voettekst 5"/>
          <p:cNvSpPr>
            <a:spLocks noGrp="1"/>
          </p:cNvSpPr>
          <p:nvPr>
            <p:ph type="ftr" sz="quarter" idx="11"/>
          </p:nvPr>
        </p:nvSpPr>
        <p:spPr/>
        <p:txBody>
          <a:bodyPr/>
          <a:lstStyle/>
          <a:p>
            <a:pPr>
              <a:defRPr/>
            </a:pPr>
            <a:endParaRPr lang="nl-NL"/>
          </a:p>
        </p:txBody>
      </p:sp>
      <p:sp>
        <p:nvSpPr>
          <p:cNvPr id="7" name="Tijdelijke aanduiding voor dianummer 6"/>
          <p:cNvSpPr>
            <a:spLocks noGrp="1"/>
          </p:cNvSpPr>
          <p:nvPr>
            <p:ph type="sldNum" sz="quarter" idx="12"/>
          </p:nvPr>
        </p:nvSpPr>
        <p:spPr/>
        <p:txBody>
          <a:bodyPr/>
          <a:lstStyle/>
          <a:p>
            <a:pPr>
              <a:defRPr/>
            </a:pPr>
            <a:fld id="{A1623F5E-36F3-416E-BBE5-EC190EFD9DA2}" type="slidenum">
              <a:rPr lang="nl-NL" smtClean="0"/>
              <a:pPr>
                <a:defRPr/>
              </a:pPr>
              <a:t>‹nr.›</a:t>
            </a:fld>
            <a:endParaRPr lang="nl-NL"/>
          </a:p>
        </p:txBody>
      </p:sp>
    </p:spTree>
    <p:extLst>
      <p:ext uri="{BB962C8B-B14F-4D97-AF65-F5344CB8AC3E}">
        <p14:creationId xmlns:p14="http://schemas.microsoft.com/office/powerpoint/2010/main" xmlns="" val="107294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pPr>
              <a:defRPr/>
            </a:pPr>
            <a:fld id="{4F0F57EE-D2D3-4E31-B61E-2061DCA11D99}" type="datetimeFigureOut">
              <a:rPr lang="nl-NL" smtClean="0"/>
              <a:pPr>
                <a:defRPr/>
              </a:pPr>
              <a:t>4-3-2017</a:t>
            </a:fld>
            <a:endParaRPr lang="nl-NL"/>
          </a:p>
        </p:txBody>
      </p:sp>
      <p:sp>
        <p:nvSpPr>
          <p:cNvPr id="6" name="Tijdelijke aanduiding voor voettekst 5"/>
          <p:cNvSpPr>
            <a:spLocks noGrp="1"/>
          </p:cNvSpPr>
          <p:nvPr>
            <p:ph type="ftr" sz="quarter" idx="11"/>
          </p:nvPr>
        </p:nvSpPr>
        <p:spPr/>
        <p:txBody>
          <a:bodyPr/>
          <a:lstStyle/>
          <a:p>
            <a:pPr>
              <a:defRPr/>
            </a:pPr>
            <a:endParaRPr lang="nl-NL"/>
          </a:p>
        </p:txBody>
      </p:sp>
      <p:sp>
        <p:nvSpPr>
          <p:cNvPr id="7" name="Tijdelijke aanduiding voor dianummer 6"/>
          <p:cNvSpPr>
            <a:spLocks noGrp="1"/>
          </p:cNvSpPr>
          <p:nvPr>
            <p:ph type="sldNum" sz="quarter" idx="12"/>
          </p:nvPr>
        </p:nvSpPr>
        <p:spPr/>
        <p:txBody>
          <a:bodyPr/>
          <a:lstStyle/>
          <a:p>
            <a:pPr>
              <a:defRPr/>
            </a:pPr>
            <a:fld id="{7264BA8B-F7F1-4DF5-9062-3F2AF8DAB283}" type="slidenum">
              <a:rPr lang="nl-NL" smtClean="0"/>
              <a:pPr>
                <a:defRPr/>
              </a:pPr>
              <a:t>‹nr.›</a:t>
            </a:fld>
            <a:endParaRPr lang="nl-NL"/>
          </a:p>
        </p:txBody>
      </p:sp>
    </p:spTree>
    <p:extLst>
      <p:ext uri="{BB962C8B-B14F-4D97-AF65-F5344CB8AC3E}">
        <p14:creationId xmlns:p14="http://schemas.microsoft.com/office/powerpoint/2010/main" xmlns="" val="862632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F0F57EE-D2D3-4E31-B61E-2061DCA11D99}" type="datetimeFigureOut">
              <a:rPr lang="nl-NL" smtClean="0"/>
              <a:pPr>
                <a:defRPr/>
              </a:pPr>
              <a:t>4-3-2017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264BA8B-F7F1-4DF5-9062-3F2AF8DAB283}" type="slidenum">
              <a:rPr lang="nl-NL" smtClean="0"/>
              <a:pPr>
                <a:defRPr/>
              </a:pPr>
              <a:t>‹nr.›</a:t>
            </a:fld>
            <a:endParaRPr lang="nl-NL"/>
          </a:p>
        </p:txBody>
      </p:sp>
    </p:spTree>
    <p:extLst>
      <p:ext uri="{BB962C8B-B14F-4D97-AF65-F5344CB8AC3E}">
        <p14:creationId xmlns:p14="http://schemas.microsoft.com/office/powerpoint/2010/main" xmlns="" val="55630936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19" r:id="rId12"/>
    <p:sldLayoutId id="2147483720"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4"/>
          <p:cNvSpPr>
            <a:spLocks noGrp="1"/>
          </p:cNvSpPr>
          <p:nvPr>
            <p:ph type="title"/>
          </p:nvPr>
        </p:nvSpPr>
        <p:spPr/>
        <p:txBody>
          <a:bodyPr>
            <a:normAutofit fontScale="90000"/>
          </a:bodyPr>
          <a:lstStyle/>
          <a:p>
            <a:r>
              <a:rPr lang="nl-NL" altLang="nl-NL" dirty="0" smtClean="0"/>
              <a:t>Hoe beantwoord je een examenvraag Geschiedenis?</a:t>
            </a:r>
          </a:p>
        </p:txBody>
      </p:sp>
      <p:pic>
        <p:nvPicPr>
          <p:cNvPr id="4" name="Picture 2" descr="https://encrypted-tbn1.gstatic.com/images?q=tbn:ANd9GcThu9kXSQFoBP-e9FjY19HY4XXWsfVToRQEUOv4y7JkU3CB3AQ5bVTACarX"/>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91880" y="2636912"/>
            <a:ext cx="2105025" cy="1381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476673"/>
            <a:ext cx="8229600" cy="2088231"/>
          </a:xfrm>
        </p:spPr>
        <p:txBody>
          <a:bodyPr>
            <a:normAutofit lnSpcReduction="10000"/>
          </a:bodyPr>
          <a:lstStyle/>
          <a:p>
            <a:pPr marL="0" indent="0">
              <a:buNone/>
            </a:pPr>
            <a:r>
              <a:rPr lang="nl-NL" dirty="0" smtClean="0">
                <a:solidFill>
                  <a:srgbClr val="FF0000"/>
                </a:solidFill>
              </a:rPr>
              <a:t>Begrippen</a:t>
            </a:r>
            <a:r>
              <a:rPr lang="nl-NL" dirty="0" smtClean="0"/>
              <a:t> moet je dus 400% goed kennen.</a:t>
            </a:r>
          </a:p>
          <a:p>
            <a:pPr marL="0" indent="0">
              <a:buNone/>
            </a:pPr>
            <a:r>
              <a:rPr lang="nl-NL" dirty="0" smtClean="0"/>
              <a:t>In veel begrippen komen ook </a:t>
            </a:r>
            <a:r>
              <a:rPr lang="nl-NL" dirty="0" smtClean="0">
                <a:solidFill>
                  <a:srgbClr val="FF0000"/>
                </a:solidFill>
              </a:rPr>
              <a:t>jaartallen</a:t>
            </a:r>
            <a:r>
              <a:rPr lang="nl-NL" dirty="0" smtClean="0"/>
              <a:t> terug. </a:t>
            </a:r>
          </a:p>
          <a:p>
            <a:pPr marL="0" indent="0">
              <a:buNone/>
            </a:pPr>
            <a:r>
              <a:rPr lang="nl-NL" dirty="0" smtClean="0"/>
              <a:t>Belangrijk om bij het leren van de begrippen ook die jaartallen te leren.</a:t>
            </a:r>
          </a:p>
          <a:p>
            <a:pPr marL="0" indent="0">
              <a:buNone/>
            </a:pPr>
            <a:endParaRPr lang="nl-NL" dirty="0" smtClean="0"/>
          </a:p>
          <a:p>
            <a:pPr marL="0" indent="0">
              <a:buNone/>
            </a:pPr>
            <a:endParaRPr lang="nl-NL" dirty="0" smtClean="0"/>
          </a:p>
        </p:txBody>
      </p:sp>
      <p:sp>
        <p:nvSpPr>
          <p:cNvPr id="4" name="Tekstvak 3"/>
          <p:cNvSpPr txBox="1"/>
          <p:nvPr/>
        </p:nvSpPr>
        <p:spPr>
          <a:xfrm>
            <a:off x="467544" y="2636912"/>
            <a:ext cx="7200800" cy="2031325"/>
          </a:xfrm>
          <a:prstGeom prst="rect">
            <a:avLst/>
          </a:prstGeom>
          <a:noFill/>
        </p:spPr>
        <p:txBody>
          <a:bodyPr wrap="square" rtlCol="0">
            <a:spAutoFit/>
          </a:bodyPr>
          <a:lstStyle/>
          <a:p>
            <a:pPr marL="0" indent="0">
              <a:buNone/>
            </a:pPr>
            <a:r>
              <a:rPr lang="nl-NL" sz="1800" dirty="0" smtClean="0"/>
              <a:t>Gebruik bron 2. </a:t>
            </a:r>
          </a:p>
          <a:p>
            <a:pPr marL="0" indent="0">
              <a:buNone/>
            </a:pPr>
            <a:r>
              <a:rPr lang="nl-NL" sz="1800" dirty="0" smtClean="0"/>
              <a:t>Vijftig jaar na het verschijnen van de prent spelen de afgebeelde personen geen rol meer in de Nederlanden. Toch verschijnen omstreeks </a:t>
            </a:r>
            <a:r>
              <a:rPr lang="nl-NL" sz="1800" dirty="0" smtClean="0">
                <a:solidFill>
                  <a:srgbClr val="FF0000"/>
                </a:solidFill>
              </a:rPr>
              <a:t>1620</a:t>
            </a:r>
            <a:r>
              <a:rPr lang="nl-NL" sz="1800" dirty="0" smtClean="0"/>
              <a:t> diverse kopieën van deze prent. </a:t>
            </a:r>
          </a:p>
          <a:p>
            <a:pPr marL="0" indent="0">
              <a:buNone/>
            </a:pPr>
            <a:r>
              <a:rPr lang="nl-NL" sz="1800" dirty="0" smtClean="0"/>
              <a:t>2p 6 Verklaar waarom juist omstreeks </a:t>
            </a:r>
            <a:r>
              <a:rPr lang="nl-NL" sz="1800" dirty="0" smtClean="0">
                <a:solidFill>
                  <a:srgbClr val="FF0000"/>
                </a:solidFill>
              </a:rPr>
              <a:t>1620</a:t>
            </a:r>
            <a:r>
              <a:rPr lang="nl-NL" sz="1800" dirty="0" smtClean="0"/>
              <a:t> deze kopieën worden verspreid. </a:t>
            </a:r>
          </a:p>
          <a:p>
            <a:pPr marL="0" indent="0">
              <a:buNone/>
            </a:pPr>
            <a:endParaRPr lang="nl-NL" sz="1800" dirty="0"/>
          </a:p>
        </p:txBody>
      </p:sp>
      <p:sp>
        <p:nvSpPr>
          <p:cNvPr id="5" name="Tekstvak 4"/>
          <p:cNvSpPr txBox="1"/>
          <p:nvPr/>
        </p:nvSpPr>
        <p:spPr>
          <a:xfrm>
            <a:off x="467544" y="4797152"/>
            <a:ext cx="7344816" cy="1600438"/>
          </a:xfrm>
          <a:prstGeom prst="rect">
            <a:avLst/>
          </a:prstGeom>
          <a:noFill/>
        </p:spPr>
        <p:txBody>
          <a:bodyPr wrap="square" rtlCol="0">
            <a:spAutoFit/>
          </a:bodyPr>
          <a:lstStyle/>
          <a:p>
            <a:r>
              <a:rPr lang="nl-NL" sz="1400" dirty="0" smtClean="0"/>
              <a:t>Antwoord:</a:t>
            </a:r>
          </a:p>
          <a:p>
            <a:r>
              <a:rPr lang="nl-NL" sz="1400" dirty="0" smtClean="0"/>
              <a:t>Uit het antwoord moet blijken dat er omstreeks 1620 discussie is over de </a:t>
            </a:r>
          </a:p>
          <a:p>
            <a:r>
              <a:rPr lang="nl-NL" sz="1400" dirty="0" smtClean="0"/>
              <a:t>vraag of de oorlog met Spanje (na afloop van het </a:t>
            </a:r>
            <a:r>
              <a:rPr lang="nl-NL" sz="1400" dirty="0" smtClean="0">
                <a:solidFill>
                  <a:srgbClr val="FF0000"/>
                </a:solidFill>
              </a:rPr>
              <a:t>Twaalfjarig Bestand</a:t>
            </a:r>
            <a:r>
              <a:rPr lang="nl-NL" sz="1400" dirty="0" smtClean="0"/>
              <a:t>) </a:t>
            </a:r>
          </a:p>
          <a:p>
            <a:r>
              <a:rPr lang="nl-NL" sz="1400" dirty="0" smtClean="0"/>
              <a:t>moet worden hervat. Hierdoor wordt (door voorstanders van hervatting van </a:t>
            </a:r>
          </a:p>
          <a:p>
            <a:r>
              <a:rPr lang="nl-NL" sz="1400" dirty="0" smtClean="0"/>
              <a:t>de strijd) opnieuw propaganda gevoerd tegen Spanje / de herinnering aan </a:t>
            </a:r>
          </a:p>
          <a:p>
            <a:r>
              <a:rPr lang="nl-NL" sz="1400" dirty="0" smtClean="0"/>
              <a:t>de tirannie van Alva opgehaald, om steun te krijgen voor het standpunt de </a:t>
            </a:r>
          </a:p>
          <a:p>
            <a:r>
              <a:rPr lang="nl-NL" sz="1400" dirty="0" smtClean="0"/>
              <a:t>strijd voort te zetten. </a:t>
            </a:r>
            <a:endParaRPr lang="nl-NL" sz="1400" dirty="0"/>
          </a:p>
        </p:txBody>
      </p:sp>
      <p:cxnSp>
        <p:nvCxnSpPr>
          <p:cNvPr id="7" name="Rechte verbindingslijn met pijl 6"/>
          <p:cNvCxnSpPr/>
          <p:nvPr/>
        </p:nvCxnSpPr>
        <p:spPr>
          <a:xfrm flipH="1">
            <a:off x="2195736" y="1484784"/>
            <a:ext cx="3960440"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7020272" y="4941168"/>
            <a:ext cx="1800200" cy="923330"/>
          </a:xfrm>
          <a:prstGeom prst="rect">
            <a:avLst/>
          </a:prstGeom>
          <a:noFill/>
        </p:spPr>
        <p:txBody>
          <a:bodyPr wrap="square" rtlCol="0">
            <a:spAutoFit/>
          </a:bodyPr>
          <a:lstStyle/>
          <a:p>
            <a:r>
              <a:rPr lang="nl-NL" dirty="0" smtClean="0"/>
              <a:t>Twaalfjarige bestand loopt van 1609-1621</a:t>
            </a:r>
            <a:endParaRPr lang="nl-NL" dirty="0"/>
          </a:p>
        </p:txBody>
      </p:sp>
      <p:cxnSp>
        <p:nvCxnSpPr>
          <p:cNvPr id="10" name="Rechte verbindingslijn met pijl 9"/>
          <p:cNvCxnSpPr/>
          <p:nvPr/>
        </p:nvCxnSpPr>
        <p:spPr>
          <a:xfrm flipH="1" flipV="1">
            <a:off x="4860032" y="4077072"/>
            <a:ext cx="3240360" cy="15202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p:nvPr/>
        </p:nvCxnSpPr>
        <p:spPr>
          <a:xfrm flipV="1">
            <a:off x="4716016" y="4077072"/>
            <a:ext cx="0"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5" name="Picture 2" descr="https://encrypted-tbn1.gstatic.com/images?q=tbn:ANd9GcThu9kXSQFoBP-e9FjY19HY4XXWsfVToRQEUOv4y7JkU3CB3AQ5bVTACarX"/>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43687" y="2852935"/>
            <a:ext cx="1313409" cy="100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9178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nl-NL" sz="1400" dirty="0" smtClean="0"/>
              <a:t>bron 2 </a:t>
            </a:r>
            <a:br>
              <a:rPr lang="nl-NL" sz="1400" dirty="0" smtClean="0"/>
            </a:br>
            <a:r>
              <a:rPr lang="nl-NL" sz="1400" dirty="0" smtClean="0"/>
              <a:t>Een anonieme gravure uit 1569 met als titel: "De treurige onderdrukking van de </a:t>
            </a:r>
            <a:br>
              <a:rPr lang="nl-NL" sz="1400" dirty="0" smtClean="0"/>
            </a:br>
            <a:r>
              <a:rPr lang="nl-NL" sz="1400" dirty="0" smtClean="0"/>
              <a:t>Nederlanden":</a:t>
            </a:r>
            <a:endParaRPr lang="nl-NL" sz="1400" dirty="0"/>
          </a:p>
        </p:txBody>
      </p:sp>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3" y="1268760"/>
            <a:ext cx="5838825" cy="52565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kstvak 3"/>
          <p:cNvSpPr txBox="1"/>
          <p:nvPr/>
        </p:nvSpPr>
        <p:spPr>
          <a:xfrm>
            <a:off x="6306368" y="1268760"/>
            <a:ext cx="2586112" cy="4401205"/>
          </a:xfrm>
          <a:prstGeom prst="rect">
            <a:avLst/>
          </a:prstGeom>
          <a:noFill/>
        </p:spPr>
        <p:txBody>
          <a:bodyPr wrap="square" rtlCol="0">
            <a:spAutoFit/>
          </a:bodyPr>
          <a:lstStyle/>
          <a:p>
            <a:r>
              <a:rPr lang="nl-NL" sz="1000" dirty="0" smtClean="0"/>
              <a:t>Toelichting </a:t>
            </a:r>
          </a:p>
          <a:p>
            <a:r>
              <a:rPr lang="nl-NL" sz="1000" dirty="0" err="1" smtClean="0"/>
              <a:t>Egmont</a:t>
            </a:r>
            <a:r>
              <a:rPr lang="nl-NL" sz="1000" dirty="0" smtClean="0"/>
              <a:t>, Horn, </a:t>
            </a:r>
            <a:r>
              <a:rPr lang="nl-NL" sz="1000" dirty="0" err="1" smtClean="0"/>
              <a:t>Backerzele</a:t>
            </a:r>
            <a:r>
              <a:rPr lang="nl-NL" sz="1000" dirty="0" smtClean="0"/>
              <a:t> en Stralen: terechtgestelde personen. </a:t>
            </a:r>
          </a:p>
          <a:p>
            <a:endParaRPr lang="nl-NL" sz="1000" dirty="0" smtClean="0"/>
          </a:p>
          <a:p>
            <a:r>
              <a:rPr lang="nl-NL" sz="1000" dirty="0" smtClean="0"/>
              <a:t>Vergas </a:t>
            </a:r>
            <a:r>
              <a:rPr lang="nl-NL" sz="1000" dirty="0" smtClean="0"/>
              <a:t>en Del Rio: leden van de Raad van Beroerten, de speciale rechtbank van Alva </a:t>
            </a:r>
          </a:p>
          <a:p>
            <a:r>
              <a:rPr lang="nl-NL" sz="1000" dirty="0" smtClean="0"/>
              <a:t>om de betrokkenen bij de Beeldenstorm te veroordelen. </a:t>
            </a:r>
          </a:p>
          <a:p>
            <a:endParaRPr lang="nl-NL" sz="1000" dirty="0" smtClean="0"/>
          </a:p>
          <a:p>
            <a:r>
              <a:rPr lang="nl-NL" sz="1000" dirty="0" err="1" smtClean="0"/>
              <a:t>Granvelle</a:t>
            </a:r>
            <a:r>
              <a:rPr lang="nl-NL" sz="1000" dirty="0" smtClean="0"/>
              <a:t>: kardinaal De Granvelle, adviseur van Alva. </a:t>
            </a:r>
          </a:p>
          <a:p>
            <a:endParaRPr lang="nl-NL" sz="1000" dirty="0" smtClean="0"/>
          </a:p>
          <a:p>
            <a:r>
              <a:rPr lang="nl-NL" sz="1000" dirty="0" err="1" smtClean="0"/>
              <a:t>Duc</a:t>
            </a:r>
            <a:r>
              <a:rPr lang="nl-NL" sz="1000" dirty="0" smtClean="0"/>
              <a:t> </a:t>
            </a:r>
            <a:r>
              <a:rPr lang="nl-NL" sz="1000" dirty="0" err="1" smtClean="0"/>
              <a:t>Dalba</a:t>
            </a:r>
            <a:r>
              <a:rPr lang="nl-NL" sz="1000" dirty="0" smtClean="0"/>
              <a:t>: de Hertog van Alva. </a:t>
            </a:r>
          </a:p>
          <a:p>
            <a:endParaRPr lang="nl-NL" sz="1000" dirty="0" smtClean="0"/>
          </a:p>
          <a:p>
            <a:r>
              <a:rPr lang="nl-NL" sz="1000" dirty="0" smtClean="0"/>
              <a:t>Ver </a:t>
            </a:r>
            <a:r>
              <a:rPr lang="nl-NL" sz="1000" dirty="0" err="1" smtClean="0"/>
              <a:t>Bum</a:t>
            </a:r>
            <a:r>
              <a:rPr lang="nl-NL" sz="1000" dirty="0" smtClean="0"/>
              <a:t> </a:t>
            </a:r>
            <a:r>
              <a:rPr lang="nl-NL" sz="1000" dirty="0" err="1" smtClean="0"/>
              <a:t>Dni</a:t>
            </a:r>
            <a:r>
              <a:rPr lang="nl-NL" sz="1000" dirty="0" smtClean="0"/>
              <a:t> (Verbum </a:t>
            </a:r>
            <a:r>
              <a:rPr lang="nl-NL" sz="1000" dirty="0" err="1" smtClean="0"/>
              <a:t>Domini</a:t>
            </a:r>
            <a:r>
              <a:rPr lang="nl-NL" sz="1000" dirty="0" smtClean="0"/>
              <a:t>): het woord van God (de Bijbel). </a:t>
            </a:r>
          </a:p>
          <a:p>
            <a:r>
              <a:rPr lang="nl-NL" sz="1000" dirty="0" smtClean="0"/>
              <a:t> </a:t>
            </a:r>
          </a:p>
          <a:p>
            <a:r>
              <a:rPr lang="nl-NL" sz="1000" dirty="0" smtClean="0"/>
              <a:t>Alva zit op zijn troon met rechts van hem leden van de Raad van Beroerten. Rechts van </a:t>
            </a:r>
            <a:r>
              <a:rPr lang="nl-NL" sz="1000" dirty="0" smtClean="0"/>
              <a:t>het </a:t>
            </a:r>
            <a:r>
              <a:rPr lang="nl-NL" sz="1000" dirty="0" smtClean="0"/>
              <a:t>midden vist Margaretha van Parma naar rijkdommen van veroordeelden in een </a:t>
            </a:r>
          </a:p>
          <a:p>
            <a:r>
              <a:rPr lang="nl-NL" sz="1000" dirty="0" smtClean="0"/>
              <a:t>bloedvijver. Voor Alva knielen 17 maagden die de Nederlandse gewesten voorstellen. </a:t>
            </a:r>
          </a:p>
          <a:p>
            <a:r>
              <a:rPr lang="nl-NL" sz="1000" dirty="0" smtClean="0"/>
              <a:t>De groep mannen geheel rechts zijn de Staten-Generaal. De gescheurde oorkonden op </a:t>
            </a:r>
            <a:r>
              <a:rPr lang="nl-NL" sz="1000" dirty="0" smtClean="0"/>
              <a:t>de </a:t>
            </a:r>
            <a:r>
              <a:rPr lang="nl-NL" sz="1000" dirty="0" smtClean="0"/>
              <a:t>voorgrond zijn privileges. </a:t>
            </a:r>
            <a:endParaRPr lang="nl-NL" sz="1000" dirty="0"/>
          </a:p>
        </p:txBody>
      </p:sp>
    </p:spTree>
    <p:extLst>
      <p:ext uri="{BB962C8B-B14F-4D97-AF65-F5344CB8AC3E}">
        <p14:creationId xmlns:p14="http://schemas.microsoft.com/office/powerpoint/2010/main" xmlns="" val="2852072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8313" y="404813"/>
            <a:ext cx="8229600" cy="1973262"/>
          </a:xfrm>
        </p:spPr>
        <p:txBody>
          <a:bodyPr/>
          <a:lstStyle/>
          <a:p>
            <a:pPr>
              <a:buFont typeface="Arial" pitchFamily="34" charset="0"/>
              <a:buNone/>
              <a:defRPr/>
            </a:pPr>
            <a:r>
              <a:rPr lang="nl-NL" sz="2000" dirty="0" smtClean="0"/>
              <a:t>Gebruik bron 1. </a:t>
            </a:r>
          </a:p>
          <a:p>
            <a:pPr>
              <a:buFont typeface="Arial" pitchFamily="34" charset="0"/>
              <a:buNone/>
              <a:defRPr/>
            </a:pPr>
            <a:r>
              <a:rPr lang="nl-NL" sz="2000" dirty="0" smtClean="0"/>
              <a:t>In deze bron beschrijft </a:t>
            </a:r>
            <a:r>
              <a:rPr lang="nl-NL" sz="2000" dirty="0" err="1" smtClean="0"/>
              <a:t>Moryson</a:t>
            </a:r>
            <a:r>
              <a:rPr lang="nl-NL" sz="2000" dirty="0" smtClean="0"/>
              <a:t> twee sectoren van de </a:t>
            </a:r>
            <a:r>
              <a:rPr lang="nl-NL" sz="2000" dirty="0" smtClean="0">
                <a:solidFill>
                  <a:srgbClr val="FF0000"/>
                </a:solidFill>
              </a:rPr>
              <a:t>economie</a:t>
            </a:r>
            <a:r>
              <a:rPr lang="nl-NL" sz="2000" dirty="0" smtClean="0"/>
              <a:t> van de </a:t>
            </a:r>
          </a:p>
          <a:p>
            <a:pPr>
              <a:buFont typeface="Arial" pitchFamily="34" charset="0"/>
              <a:buNone/>
              <a:defRPr/>
            </a:pPr>
            <a:r>
              <a:rPr lang="nl-NL" sz="2000" dirty="0" smtClean="0"/>
              <a:t>Republiek die bijdragen aan de </a:t>
            </a:r>
            <a:r>
              <a:rPr lang="nl-NL" sz="2000" dirty="0" smtClean="0">
                <a:solidFill>
                  <a:srgbClr val="FF0000"/>
                </a:solidFill>
              </a:rPr>
              <a:t>economische bloei </a:t>
            </a:r>
            <a:r>
              <a:rPr lang="nl-NL" sz="2000" dirty="0" smtClean="0"/>
              <a:t>in de Gouden Eeuw. </a:t>
            </a:r>
          </a:p>
          <a:p>
            <a:pPr>
              <a:buFont typeface="Arial" pitchFamily="34" charset="0"/>
              <a:buNone/>
              <a:defRPr/>
            </a:pPr>
            <a:r>
              <a:rPr lang="nl-NL" sz="2000" dirty="0" smtClean="0">
                <a:solidFill>
                  <a:schemeClr val="tx2">
                    <a:lumMod val="60000"/>
                    <a:lumOff val="40000"/>
                  </a:schemeClr>
                </a:solidFill>
              </a:rPr>
              <a:t>4p</a:t>
            </a:r>
            <a:r>
              <a:rPr lang="nl-NL" sz="2000" dirty="0" smtClean="0"/>
              <a:t> 4 Noem </a:t>
            </a:r>
            <a:r>
              <a:rPr lang="nl-NL" sz="2000" dirty="0" smtClean="0">
                <a:solidFill>
                  <a:srgbClr val="FF0000"/>
                </a:solidFill>
              </a:rPr>
              <a:t>beide sectoren </a:t>
            </a:r>
            <a:r>
              <a:rPr lang="nl-NL" sz="2000" dirty="0" smtClean="0"/>
              <a:t>en </a:t>
            </a:r>
            <a:r>
              <a:rPr lang="nl-NL" sz="2000" dirty="0" smtClean="0">
                <a:solidFill>
                  <a:srgbClr val="FF0000"/>
                </a:solidFill>
              </a:rPr>
              <a:t>geef per sector aan, waardoor deze bijdraagt aan de economische bloei van de Republiek. </a:t>
            </a:r>
          </a:p>
          <a:p>
            <a:pPr>
              <a:buFont typeface="Arial" pitchFamily="34" charset="0"/>
              <a:buNone/>
              <a:defRPr/>
            </a:pPr>
            <a:endParaRPr lang="nl-NL" sz="2000" dirty="0"/>
          </a:p>
        </p:txBody>
      </p:sp>
      <p:sp>
        <p:nvSpPr>
          <p:cNvPr id="35843" name="Rechthoek 3"/>
          <p:cNvSpPr>
            <a:spLocks noChangeArrowheads="1"/>
          </p:cNvSpPr>
          <p:nvPr/>
        </p:nvSpPr>
        <p:spPr bwMode="auto">
          <a:xfrm>
            <a:off x="468313" y="3500438"/>
            <a:ext cx="8280400" cy="2894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nl-NL" altLang="nl-NL" sz="1400"/>
              <a:t>bron 1 </a:t>
            </a:r>
          </a:p>
          <a:p>
            <a:pPr eaLnBrk="1" hangingPunct="1"/>
            <a:r>
              <a:rPr lang="nl-NL" altLang="nl-NL" sz="1400"/>
              <a:t>De Engelse schrijver en reiziger Fynes Moryson bezoekt eind zestiende eeuw de Republiek. </a:t>
            </a:r>
          </a:p>
          <a:p>
            <a:pPr eaLnBrk="1" hangingPunct="1"/>
            <a:r>
              <a:rPr lang="nl-NL" altLang="nl-NL" sz="1400"/>
              <a:t>In zijn reisverslag schrijft hij: </a:t>
            </a:r>
          </a:p>
          <a:p>
            <a:pPr eaLnBrk="1" hangingPunct="1"/>
            <a:r>
              <a:rPr lang="nl-NL" altLang="nl-NL" sz="1400"/>
              <a:t> </a:t>
            </a:r>
          </a:p>
          <a:p>
            <a:pPr eaLnBrk="1" hangingPunct="1"/>
            <a:r>
              <a:rPr lang="nl-NL" altLang="nl-NL" sz="1400"/>
              <a:t>Zij hebben een overvloed aan boter, kaas en wortels, en de producten die zij niet zelf </a:t>
            </a:r>
          </a:p>
          <a:p>
            <a:pPr eaLnBrk="1" hangingPunct="1"/>
            <a:r>
              <a:rPr lang="nl-NL" altLang="nl-NL" sz="1400"/>
              <a:t>genoeg hebben om in hun behoefte te voorzien, halen zij ergens anders in grote </a:t>
            </a:r>
          </a:p>
          <a:p>
            <a:pPr eaLnBrk="1" hangingPunct="1"/>
            <a:r>
              <a:rPr lang="nl-NL" altLang="nl-NL" sz="1400"/>
              <a:t>hoeveelheden. Sommige gewesten, zoals het bisdom Utrecht, verbouwen graan om </a:t>
            </a:r>
          </a:p>
          <a:p>
            <a:pPr eaLnBrk="1" hangingPunct="1"/>
            <a:r>
              <a:rPr lang="nl-NL" altLang="nl-NL" sz="1400"/>
              <a:t>naar andere delen te vervoeren, maar in het algemeen hebben de Verenigde </a:t>
            </a:r>
          </a:p>
          <a:p>
            <a:pPr eaLnBrk="1" hangingPunct="1"/>
            <a:r>
              <a:rPr lang="nl-NL" altLang="nl-NL" sz="1400"/>
              <a:t>Provinciën, wat ik hier heb onderzocht, niet genoeg graan voor hun eigen gebruik. </a:t>
            </a:r>
          </a:p>
          <a:p>
            <a:pPr eaLnBrk="1" hangingPunct="1"/>
            <a:r>
              <a:rPr lang="nl-NL" altLang="nl-NL" sz="1400"/>
              <a:t>Maar door de handel met Danzig (Polen) voeden zij zichzelf en daarbij vele andere </a:t>
            </a:r>
          </a:p>
          <a:p>
            <a:pPr eaLnBrk="1" hangingPunct="1"/>
            <a:r>
              <a:rPr lang="nl-NL" altLang="nl-NL" sz="1400"/>
              <a:t>landen. (…) Grote kuddes ossen en kalveren worden jaarlijks naar deze gebieden </a:t>
            </a:r>
          </a:p>
          <a:p>
            <a:pPr eaLnBrk="1" hangingPunct="1"/>
            <a:r>
              <a:rPr lang="nl-NL" altLang="nl-NL" sz="1400"/>
              <a:t>gebracht vanuit het Hertogdom Holstein in het koninkrijk Denemarken, (…) en deze </a:t>
            </a:r>
          </a:p>
          <a:p>
            <a:pPr eaLnBrk="1" hangingPunct="1"/>
            <a:r>
              <a:rPr lang="nl-NL" altLang="nl-NL" sz="1400"/>
              <a:t>kuddes worden vetgemest in de rijke weilanden van Gelderland en Friesland.</a:t>
            </a:r>
          </a:p>
        </p:txBody>
      </p:sp>
      <p:cxnSp>
        <p:nvCxnSpPr>
          <p:cNvPr id="7" name="Rechte verbindingslijn met pijl 6"/>
          <p:cNvCxnSpPr/>
          <p:nvPr/>
        </p:nvCxnSpPr>
        <p:spPr>
          <a:xfrm>
            <a:off x="1258888" y="765175"/>
            <a:ext cx="1225550" cy="18716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kstvak 8"/>
          <p:cNvSpPr txBox="1">
            <a:spLocks noChangeArrowheads="1"/>
          </p:cNvSpPr>
          <p:nvPr/>
        </p:nvSpPr>
        <p:spPr bwMode="auto">
          <a:xfrm>
            <a:off x="2484438" y="2492375"/>
            <a:ext cx="36004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nl-NL" altLang="nl-NL" sz="1400"/>
              <a:t>Laat in je antwoord zien dat je de bron hebt gebruikt !</a:t>
            </a:r>
          </a:p>
        </p:txBody>
      </p:sp>
      <p:cxnSp>
        <p:nvCxnSpPr>
          <p:cNvPr id="11" name="Rechte verbindingslijn met pijl 10"/>
          <p:cNvCxnSpPr/>
          <p:nvPr/>
        </p:nvCxnSpPr>
        <p:spPr>
          <a:xfrm>
            <a:off x="5435600" y="1484313"/>
            <a:ext cx="1081088" cy="1368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kstvak 11"/>
          <p:cNvSpPr txBox="1">
            <a:spLocks noChangeArrowheads="1"/>
          </p:cNvSpPr>
          <p:nvPr/>
        </p:nvSpPr>
        <p:spPr bwMode="auto">
          <a:xfrm>
            <a:off x="6588125" y="2565400"/>
            <a:ext cx="2232025"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nl-NL" altLang="nl-NL" sz="1400"/>
              <a:t>Het moet te maken hebben met de </a:t>
            </a:r>
            <a:r>
              <a:rPr lang="nl-NL" altLang="nl-NL" sz="1400">
                <a:solidFill>
                  <a:srgbClr val="FF0000"/>
                </a:solidFill>
              </a:rPr>
              <a:t>economie!</a:t>
            </a:r>
            <a:r>
              <a:rPr lang="nl-NL" altLang="nl-NL" sz="1400"/>
              <a:t> (waardoor er een Gouden eeuw ontstond)</a:t>
            </a:r>
          </a:p>
        </p:txBody>
      </p:sp>
    </p:spTree>
    <p:extLst>
      <p:ext uri="{BB962C8B-B14F-4D97-AF65-F5344CB8AC3E}">
        <p14:creationId xmlns:p14="http://schemas.microsoft.com/office/powerpoint/2010/main" xmlns="" val="1924531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95288" y="476250"/>
            <a:ext cx="8229600" cy="2881313"/>
          </a:xfrm>
        </p:spPr>
        <p:txBody>
          <a:bodyPr/>
          <a:lstStyle/>
          <a:p>
            <a:pPr>
              <a:buFont typeface="Arial" pitchFamily="34" charset="0"/>
              <a:buNone/>
            </a:pPr>
            <a:r>
              <a:rPr lang="nl-NL" altLang="nl-NL" sz="1400" smtClean="0"/>
              <a:t>Kern van een juist antwoord is: </a:t>
            </a:r>
          </a:p>
          <a:p>
            <a:pPr>
              <a:buFont typeface="Arial" pitchFamily="34" charset="0"/>
              <a:buNone/>
            </a:pPr>
            <a:r>
              <a:rPr lang="nl-NL" altLang="nl-NL" sz="1400" smtClean="0"/>
              <a:t>• </a:t>
            </a:r>
            <a:r>
              <a:rPr lang="nl-NL" altLang="nl-NL" sz="1400" smtClean="0">
                <a:solidFill>
                  <a:srgbClr val="FF0000"/>
                </a:solidFill>
              </a:rPr>
              <a:t>De commerciële landbouw</a:t>
            </a:r>
            <a:r>
              <a:rPr lang="nl-NL" altLang="nl-NL" sz="1400" smtClean="0"/>
              <a:t>: </a:t>
            </a:r>
            <a:r>
              <a:rPr lang="nl-NL" altLang="nl-NL" sz="1400" b="1" smtClean="0"/>
              <a:t>Moryson geeft aan dat er overvloed is aan </a:t>
            </a:r>
          </a:p>
          <a:p>
            <a:pPr>
              <a:buFont typeface="Arial" pitchFamily="34" charset="0"/>
              <a:buNone/>
            </a:pPr>
            <a:r>
              <a:rPr lang="nl-NL" altLang="nl-NL" sz="1400" b="1" smtClean="0"/>
              <a:t>boter, kaas en wortels</a:t>
            </a:r>
            <a:r>
              <a:rPr lang="nl-NL" altLang="nl-NL" sz="1400" smtClean="0"/>
              <a:t>/vee die op de markt wordt verkocht. Hiermee </a:t>
            </a:r>
          </a:p>
          <a:p>
            <a:pPr>
              <a:buFont typeface="Arial" pitchFamily="34" charset="0"/>
              <a:buNone/>
            </a:pPr>
            <a:r>
              <a:rPr lang="nl-NL" altLang="nl-NL" sz="1400" smtClean="0"/>
              <a:t>kunnen boeren in de Republiek tot welvaart komen / meer verdienen </a:t>
            </a:r>
          </a:p>
          <a:p>
            <a:pPr>
              <a:buFont typeface="Arial" pitchFamily="34" charset="0"/>
              <a:buNone/>
            </a:pPr>
            <a:r>
              <a:rPr lang="nl-NL" altLang="nl-NL" sz="1400" smtClean="0"/>
              <a:t>dan met graanverbouw 2 </a:t>
            </a:r>
          </a:p>
          <a:p>
            <a:pPr>
              <a:buFont typeface="Arial" pitchFamily="34" charset="0"/>
              <a:buNone/>
            </a:pPr>
            <a:r>
              <a:rPr lang="nl-NL" altLang="nl-NL" sz="1400" smtClean="0"/>
              <a:t>• </a:t>
            </a:r>
            <a:r>
              <a:rPr lang="nl-NL" altLang="nl-NL" sz="1400" smtClean="0">
                <a:solidFill>
                  <a:srgbClr val="00B050"/>
                </a:solidFill>
              </a:rPr>
              <a:t>De moedernegotie/graanhandel</a:t>
            </a:r>
            <a:r>
              <a:rPr lang="nl-NL" altLang="nl-NL" sz="1400" smtClean="0"/>
              <a:t>: </a:t>
            </a:r>
            <a:r>
              <a:rPr lang="nl-NL" altLang="nl-NL" sz="1400" b="1" smtClean="0"/>
              <a:t>Moryson geeft aan dat er graan wordt </a:t>
            </a:r>
          </a:p>
          <a:p>
            <a:pPr>
              <a:buFont typeface="Arial" pitchFamily="34" charset="0"/>
              <a:buNone/>
            </a:pPr>
            <a:r>
              <a:rPr lang="nl-NL" altLang="nl-NL" sz="1400" b="1" smtClean="0"/>
              <a:t>geïmporteerd uit Danzig voor eigen gebruik en doorvoer. </a:t>
            </a:r>
            <a:r>
              <a:rPr lang="nl-NL" altLang="nl-NL" sz="1400" smtClean="0"/>
              <a:t>Hiermee krijgt </a:t>
            </a:r>
          </a:p>
          <a:p>
            <a:pPr>
              <a:buFont typeface="Arial" pitchFamily="34" charset="0"/>
              <a:buNone/>
            </a:pPr>
            <a:r>
              <a:rPr lang="nl-NL" altLang="nl-NL" sz="1400" smtClean="0"/>
              <a:t>de stapelmarkt (van Amsterdam) / de handel van de Republiek een </a:t>
            </a:r>
          </a:p>
          <a:p>
            <a:pPr>
              <a:buFont typeface="Arial" pitchFamily="34" charset="0"/>
              <a:buNone/>
            </a:pPr>
            <a:r>
              <a:rPr lang="nl-NL" altLang="nl-NL" sz="1400" smtClean="0"/>
              <a:t>solide basis 2 </a:t>
            </a:r>
          </a:p>
          <a:p>
            <a:pPr>
              <a:buFont typeface="Arial" pitchFamily="34" charset="0"/>
              <a:buNone/>
            </a:pPr>
            <a:endParaRPr lang="nl-NL" altLang="nl-NL" sz="2000" smtClean="0"/>
          </a:p>
        </p:txBody>
      </p:sp>
      <p:sp>
        <p:nvSpPr>
          <p:cNvPr id="36867" name="Rechthoek 3"/>
          <p:cNvSpPr>
            <a:spLocks noChangeArrowheads="1"/>
          </p:cNvSpPr>
          <p:nvPr/>
        </p:nvSpPr>
        <p:spPr bwMode="auto">
          <a:xfrm>
            <a:off x="395288" y="3357563"/>
            <a:ext cx="8353425" cy="2892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nl-NL" altLang="nl-NL" sz="1400"/>
              <a:t>bron 1 </a:t>
            </a:r>
          </a:p>
          <a:p>
            <a:pPr eaLnBrk="1" hangingPunct="1"/>
            <a:r>
              <a:rPr lang="nl-NL" altLang="nl-NL" sz="1400"/>
              <a:t>De Engelse schrijver en reiziger Fynes Moryson bezoekt eind zestiende eeuw de Republiek. </a:t>
            </a:r>
          </a:p>
          <a:p>
            <a:pPr eaLnBrk="1" hangingPunct="1"/>
            <a:r>
              <a:rPr lang="nl-NL" altLang="nl-NL" sz="1400"/>
              <a:t>In zijn reisverslag schrijft hij: </a:t>
            </a:r>
          </a:p>
          <a:p>
            <a:pPr eaLnBrk="1" hangingPunct="1"/>
            <a:r>
              <a:rPr lang="nl-NL" altLang="nl-NL" sz="1400"/>
              <a:t> </a:t>
            </a:r>
          </a:p>
          <a:p>
            <a:pPr eaLnBrk="1" hangingPunct="1"/>
            <a:r>
              <a:rPr lang="nl-NL" altLang="nl-NL" sz="1400"/>
              <a:t>Zij hebben een </a:t>
            </a:r>
            <a:r>
              <a:rPr lang="nl-NL" altLang="nl-NL" sz="1400">
                <a:solidFill>
                  <a:srgbClr val="FF0000"/>
                </a:solidFill>
              </a:rPr>
              <a:t>overvloed aan boter, kaas en wortels</a:t>
            </a:r>
            <a:r>
              <a:rPr lang="nl-NL" altLang="nl-NL" sz="1400"/>
              <a:t>, en de producten die zij niet zelf </a:t>
            </a:r>
          </a:p>
          <a:p>
            <a:pPr eaLnBrk="1" hangingPunct="1"/>
            <a:r>
              <a:rPr lang="nl-NL" altLang="nl-NL" sz="1400"/>
              <a:t>genoeg hebben om in hun behoefte te voorzien, halen zij ergens anders in grote </a:t>
            </a:r>
          </a:p>
          <a:p>
            <a:pPr eaLnBrk="1" hangingPunct="1"/>
            <a:r>
              <a:rPr lang="nl-NL" altLang="nl-NL" sz="1400"/>
              <a:t>hoeveelheden. Sommige gewesten, zoals het bisdom Utrecht, verbouwen graan om </a:t>
            </a:r>
          </a:p>
          <a:p>
            <a:pPr eaLnBrk="1" hangingPunct="1"/>
            <a:r>
              <a:rPr lang="nl-NL" altLang="nl-NL" sz="1400"/>
              <a:t>naar andere delen te vervoeren, maar </a:t>
            </a:r>
            <a:r>
              <a:rPr lang="nl-NL" altLang="nl-NL" sz="1400">
                <a:solidFill>
                  <a:srgbClr val="00B050"/>
                </a:solidFill>
              </a:rPr>
              <a:t>in het algemeen hebben de Verenigde </a:t>
            </a:r>
          </a:p>
          <a:p>
            <a:pPr eaLnBrk="1" hangingPunct="1"/>
            <a:r>
              <a:rPr lang="nl-NL" altLang="nl-NL" sz="1400">
                <a:solidFill>
                  <a:srgbClr val="00B050"/>
                </a:solidFill>
              </a:rPr>
              <a:t>Provinciën, wat ik hier heb onderzocht, niet genoeg graan voor hun eigen gebruik. </a:t>
            </a:r>
          </a:p>
          <a:p>
            <a:pPr eaLnBrk="1" hangingPunct="1"/>
            <a:r>
              <a:rPr lang="nl-NL" altLang="nl-NL" sz="1400">
                <a:solidFill>
                  <a:srgbClr val="00B050"/>
                </a:solidFill>
              </a:rPr>
              <a:t>Maar door de handel met Danzig (Polen) voeden zij zichzelf en daarbij vele andere </a:t>
            </a:r>
          </a:p>
          <a:p>
            <a:pPr eaLnBrk="1" hangingPunct="1"/>
            <a:r>
              <a:rPr lang="nl-NL" altLang="nl-NL" sz="1400">
                <a:solidFill>
                  <a:srgbClr val="00B050"/>
                </a:solidFill>
              </a:rPr>
              <a:t>landen. </a:t>
            </a:r>
            <a:r>
              <a:rPr lang="nl-NL" altLang="nl-NL" sz="1400"/>
              <a:t>(…) </a:t>
            </a:r>
            <a:r>
              <a:rPr lang="nl-NL" altLang="nl-NL" sz="1400">
                <a:solidFill>
                  <a:srgbClr val="FF0000"/>
                </a:solidFill>
              </a:rPr>
              <a:t>Grote kuddes ossen en kalveren worden jaarlijks naar deze gebieden </a:t>
            </a:r>
          </a:p>
          <a:p>
            <a:pPr eaLnBrk="1" hangingPunct="1"/>
            <a:r>
              <a:rPr lang="nl-NL" altLang="nl-NL" sz="1400">
                <a:solidFill>
                  <a:srgbClr val="FF0000"/>
                </a:solidFill>
              </a:rPr>
              <a:t>gebracht vanuit het Hertogdom Holstein in het koninkrijk Denemarken, (…) en deze </a:t>
            </a:r>
          </a:p>
          <a:p>
            <a:pPr eaLnBrk="1" hangingPunct="1"/>
            <a:r>
              <a:rPr lang="nl-NL" altLang="nl-NL" sz="1400">
                <a:solidFill>
                  <a:srgbClr val="FF0000"/>
                </a:solidFill>
              </a:rPr>
              <a:t>kuddes worden vetgemest in de rijke weilanden van Gelderland en Friesland</a:t>
            </a:r>
            <a:r>
              <a:rPr lang="nl-NL" altLang="nl-NL" sz="1400"/>
              <a:t>.</a:t>
            </a:r>
          </a:p>
        </p:txBody>
      </p:sp>
      <p:cxnSp>
        <p:nvCxnSpPr>
          <p:cNvPr id="6" name="Rechte verbindingslijn met pijl 5"/>
          <p:cNvCxnSpPr/>
          <p:nvPr/>
        </p:nvCxnSpPr>
        <p:spPr>
          <a:xfrm>
            <a:off x="1116013" y="981075"/>
            <a:ext cx="935037" cy="3240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Rechte verbindingslijn met pijl 7"/>
          <p:cNvCxnSpPr/>
          <p:nvPr/>
        </p:nvCxnSpPr>
        <p:spPr>
          <a:xfrm>
            <a:off x="2484438" y="2060575"/>
            <a:ext cx="1079500" cy="2881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Rechte verbindingslijn met pijl 8"/>
          <p:cNvCxnSpPr/>
          <p:nvPr/>
        </p:nvCxnSpPr>
        <p:spPr>
          <a:xfrm>
            <a:off x="1619250" y="1052513"/>
            <a:ext cx="1296988" cy="4897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0178" name="Picture 2" descr="https://encrypted-tbn1.gstatic.com/images?q=tbn:ANd9GcThu9kXSQFoBP-e9FjY19HY4XXWsfVToRQEUOv4y7JkU3CB3AQ5bVTACarX"/>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16688" y="1628775"/>
            <a:ext cx="2105025" cy="1381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517762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mph" presetSubtype="0" fill="hold" nodeType="clickEffect">
                                  <p:stCondLst>
                                    <p:cond delay="0"/>
                                  </p:stCondLst>
                                  <p:childTnLst>
                                    <p:animRot by="21600000">
                                      <p:cBhvr>
                                        <p:cTn id="21" dur="2000" fill="hold"/>
                                        <p:tgtEl>
                                          <p:spTgt spid="3">
                                            <p:txEl>
                                              <p:pRg st="5" end="5"/>
                                            </p:txEl>
                                          </p:spTgt>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3">
                                            <p:txEl>
                                              <p:pRg st="6" end="6"/>
                                            </p:txEl>
                                          </p:spTgt>
                                        </p:tgtEl>
                                        <p:attrNameLst>
                                          <p:attrName>r</p:attrName>
                                        </p:attrNameLst>
                                      </p:cBhvr>
                                    </p:animRo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mph" presetSubtype="0" fill="hold" nodeType="clickEffect">
                                  <p:stCondLst>
                                    <p:cond delay="0"/>
                                  </p:stCondLst>
                                  <p:childTnLst>
                                    <p:animRot by="21600000">
                                      <p:cBhvr>
                                        <p:cTn id="27" dur="2000" fill="hold"/>
                                        <p:tgtEl>
                                          <p:spTgt spid="3">
                                            <p:txEl>
                                              <p:pRg st="1" end="1"/>
                                            </p:txEl>
                                          </p:spTgt>
                                        </p:tgtEl>
                                        <p:attrNameLst>
                                          <p:attrName>r</p:attrName>
                                        </p:attrNameLst>
                                      </p:cBhvr>
                                    </p:animRot>
                                  </p:childTnLst>
                                </p:cTn>
                              </p:par>
                              <p:par>
                                <p:cTn id="28" presetID="8" presetClass="emph" presetSubtype="0" fill="hold" nodeType="withEffect">
                                  <p:stCondLst>
                                    <p:cond delay="0"/>
                                  </p:stCondLst>
                                  <p:childTnLst>
                                    <p:animRot by="21600000">
                                      <p:cBhvr>
                                        <p:cTn id="29" dur="2000" fill="hold"/>
                                        <p:tgtEl>
                                          <p:spTgt spid="3">
                                            <p:txEl>
                                              <p:pRg st="2" end="2"/>
                                            </p:txEl>
                                          </p:spTgt>
                                        </p:tgtEl>
                                        <p:attrNameLst>
                                          <p:attrName>r</p:attrName>
                                        </p:attrNameLst>
                                      </p:cBhvr>
                                    </p:animRo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50178"/>
                                        </p:tgtEl>
                                        <p:attrNameLst>
                                          <p:attrName>style.visibility</p:attrName>
                                        </p:attrNameLst>
                                      </p:cBhvr>
                                      <p:to>
                                        <p:strVal val="visible"/>
                                      </p:to>
                                    </p:set>
                                    <p:animEffect transition="in" filter="fade">
                                      <p:cBhvr>
                                        <p:cTn id="34" dur="2000"/>
                                        <p:tgtEl>
                                          <p:spTgt spid="50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95288" y="836613"/>
            <a:ext cx="8229600" cy="2044700"/>
          </a:xfrm>
        </p:spPr>
        <p:txBody>
          <a:bodyPr/>
          <a:lstStyle/>
          <a:p>
            <a:pPr>
              <a:buFont typeface="Arial" pitchFamily="34" charset="0"/>
              <a:buNone/>
            </a:pPr>
            <a:r>
              <a:rPr lang="nl-NL" altLang="nl-NL" sz="1800" smtClean="0"/>
              <a:t>Gebruik bron 3. </a:t>
            </a:r>
          </a:p>
          <a:p>
            <a:pPr>
              <a:buFont typeface="Arial" pitchFamily="34" charset="0"/>
              <a:buNone/>
            </a:pPr>
            <a:r>
              <a:rPr lang="nl-NL" altLang="nl-NL" sz="1800" smtClean="0"/>
              <a:t>Een bewering: </a:t>
            </a:r>
          </a:p>
          <a:p>
            <a:pPr>
              <a:buFont typeface="Arial" pitchFamily="34" charset="0"/>
              <a:buNone/>
            </a:pPr>
            <a:r>
              <a:rPr lang="nl-NL" altLang="nl-NL" sz="1800" smtClean="0"/>
              <a:t>Willem van Oranje geeft in deze rede een vertekend beeld van</a:t>
            </a:r>
            <a:r>
              <a:rPr lang="nl-NL" altLang="nl-NL" sz="1800" smtClean="0">
                <a:solidFill>
                  <a:srgbClr val="FF0000"/>
                </a:solidFill>
              </a:rPr>
              <a:t> </a:t>
            </a:r>
            <a:r>
              <a:rPr lang="nl-NL" altLang="nl-NL" sz="1800" smtClean="0"/>
              <a:t>de godsdienstige </a:t>
            </a:r>
          </a:p>
          <a:p>
            <a:pPr>
              <a:buFont typeface="Arial" pitchFamily="34" charset="0"/>
              <a:buNone/>
            </a:pPr>
            <a:r>
              <a:rPr lang="nl-NL" altLang="nl-NL" sz="1800" smtClean="0"/>
              <a:t>situatie</a:t>
            </a:r>
            <a:r>
              <a:rPr lang="nl-NL" altLang="nl-NL" sz="1800" smtClean="0">
                <a:solidFill>
                  <a:srgbClr val="FF0000"/>
                </a:solidFill>
              </a:rPr>
              <a:t> </a:t>
            </a:r>
            <a:r>
              <a:rPr lang="nl-NL" altLang="nl-NL" sz="1800" smtClean="0"/>
              <a:t>in de omringende landen. </a:t>
            </a:r>
          </a:p>
          <a:p>
            <a:pPr>
              <a:buFont typeface="Arial" pitchFamily="34" charset="0"/>
              <a:buNone/>
            </a:pPr>
            <a:r>
              <a:rPr lang="nl-NL" altLang="nl-NL" sz="1800" smtClean="0">
                <a:solidFill>
                  <a:srgbClr val="FF0000"/>
                </a:solidFill>
              </a:rPr>
              <a:t>2p</a:t>
            </a:r>
            <a:r>
              <a:rPr lang="nl-NL" altLang="nl-NL" sz="1800" smtClean="0"/>
              <a:t> 6 Ondersteun deze bewering met een voorbeeld.</a:t>
            </a:r>
          </a:p>
        </p:txBody>
      </p:sp>
      <p:sp>
        <p:nvSpPr>
          <p:cNvPr id="37891" name="Rechthoek 3"/>
          <p:cNvSpPr>
            <a:spLocks noChangeArrowheads="1"/>
          </p:cNvSpPr>
          <p:nvPr/>
        </p:nvSpPr>
        <p:spPr bwMode="auto">
          <a:xfrm>
            <a:off x="468313" y="3500438"/>
            <a:ext cx="7920037" cy="2862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nl-NL" altLang="nl-NL" dirty="0"/>
              <a:t>bron 3 </a:t>
            </a:r>
          </a:p>
          <a:p>
            <a:pPr eaLnBrk="1" hangingPunct="1"/>
            <a:r>
              <a:rPr lang="nl-NL" altLang="nl-NL" dirty="0"/>
              <a:t>Op Oudejaarsavond </a:t>
            </a:r>
            <a:r>
              <a:rPr lang="nl-NL" altLang="nl-NL" b="1" u="sng" dirty="0"/>
              <a:t>1564</a:t>
            </a:r>
            <a:r>
              <a:rPr lang="nl-NL" altLang="nl-NL" dirty="0"/>
              <a:t> spreekt Willem van Oranje tijdens een vergadering van de Raad van State zijn afkeuring uit over de geloofsvervolging:</a:t>
            </a:r>
          </a:p>
          <a:p>
            <a:pPr eaLnBrk="1" hangingPunct="1"/>
            <a:r>
              <a:rPr lang="nl-NL" altLang="nl-NL" dirty="0"/>
              <a:t> </a:t>
            </a:r>
          </a:p>
          <a:p>
            <a:pPr eaLnBrk="1" hangingPunct="1"/>
            <a:r>
              <a:rPr lang="nl-NL" altLang="nl-NL" dirty="0"/>
              <a:t>''De koning vergist zich als hij meent dat Nederland, te midden van landen waar </a:t>
            </a:r>
          </a:p>
          <a:p>
            <a:pPr eaLnBrk="1" hangingPunct="1"/>
            <a:r>
              <a:rPr lang="nl-NL" altLang="nl-NL" dirty="0"/>
              <a:t>godsdienstvrijheid bestaat, voortdurend de bloedige plakkaten1) verdragen kan (…). Hoezeer ik ook aan het katholieke geloof gehecht ben, ik kan niet goedkeuren dat vorsten over het geweten van hun onderdanen willen heersen en hun de vrijheid van geloof en godsdienst ontnemen.'' </a:t>
            </a:r>
          </a:p>
          <a:p>
            <a:pPr eaLnBrk="1" hangingPunct="1"/>
            <a:r>
              <a:rPr lang="nl-NL" altLang="nl-NL" dirty="0"/>
              <a:t> </a:t>
            </a:r>
          </a:p>
        </p:txBody>
      </p:sp>
      <p:cxnSp>
        <p:nvCxnSpPr>
          <p:cNvPr id="6" name="Rechte verbindingslijn met pijl 5"/>
          <p:cNvCxnSpPr/>
          <p:nvPr/>
        </p:nvCxnSpPr>
        <p:spPr>
          <a:xfrm>
            <a:off x="4859338" y="1773238"/>
            <a:ext cx="504825"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Rechte verbindingslijn met pijl 7"/>
          <p:cNvCxnSpPr/>
          <p:nvPr/>
        </p:nvCxnSpPr>
        <p:spPr>
          <a:xfrm>
            <a:off x="7019925" y="1773238"/>
            <a:ext cx="73025" cy="1223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p:cNvCxnSpPr/>
          <p:nvPr/>
        </p:nvCxnSpPr>
        <p:spPr>
          <a:xfrm>
            <a:off x="827088" y="1052513"/>
            <a:ext cx="0" cy="17287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Rechte verbindingslijn met pijl 14"/>
          <p:cNvCxnSpPr/>
          <p:nvPr/>
        </p:nvCxnSpPr>
        <p:spPr>
          <a:xfrm flipH="1">
            <a:off x="2771775" y="3357563"/>
            <a:ext cx="215900"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Rechte verbindingslijn met pijl 16"/>
          <p:cNvCxnSpPr/>
          <p:nvPr/>
        </p:nvCxnSpPr>
        <p:spPr>
          <a:xfrm flipH="1">
            <a:off x="3059113" y="3141663"/>
            <a:ext cx="792162" cy="1439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897" name="Tekstvak 18"/>
          <p:cNvSpPr txBox="1">
            <a:spLocks noChangeArrowheads="1"/>
          </p:cNvSpPr>
          <p:nvPr/>
        </p:nvSpPr>
        <p:spPr bwMode="auto">
          <a:xfrm>
            <a:off x="4500563" y="3068638"/>
            <a:ext cx="1727200" cy="261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nl-NL" altLang="nl-NL" sz="1100"/>
              <a:t>Vertekend beeld</a:t>
            </a:r>
          </a:p>
        </p:txBody>
      </p:sp>
      <p:sp>
        <p:nvSpPr>
          <p:cNvPr id="37898" name="Tekstvak 19"/>
          <p:cNvSpPr txBox="1">
            <a:spLocks noChangeArrowheads="1"/>
          </p:cNvSpPr>
          <p:nvPr/>
        </p:nvSpPr>
        <p:spPr bwMode="auto">
          <a:xfrm>
            <a:off x="6804025" y="3068638"/>
            <a:ext cx="1728788"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nl-NL" altLang="nl-NL" sz="1100"/>
              <a:t>Godsdienstige situatie in omringende landen.</a:t>
            </a:r>
          </a:p>
        </p:txBody>
      </p:sp>
      <p:sp>
        <p:nvSpPr>
          <p:cNvPr id="37899" name="Tekstvak 22"/>
          <p:cNvSpPr txBox="1">
            <a:spLocks noChangeArrowheads="1"/>
          </p:cNvSpPr>
          <p:nvPr/>
        </p:nvSpPr>
        <p:spPr bwMode="auto">
          <a:xfrm>
            <a:off x="468313" y="2852738"/>
            <a:ext cx="1582737" cy="277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nl-NL" altLang="nl-NL" sz="1200"/>
              <a:t>Gebruik de bron!</a:t>
            </a:r>
          </a:p>
        </p:txBody>
      </p:sp>
    </p:spTree>
    <p:extLst>
      <p:ext uri="{BB962C8B-B14F-4D97-AF65-F5344CB8AC3E}">
        <p14:creationId xmlns:p14="http://schemas.microsoft.com/office/powerpoint/2010/main" xmlns="" val="162747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2000"/>
                                        <p:tgtEl>
                                          <p:spTgt spid="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20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2000"/>
                                        <p:tgtEl>
                                          <p:spTgt spid="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2000"/>
                                        <p:tgtEl>
                                          <p:spTgt spid="1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8313" y="692150"/>
            <a:ext cx="8229600" cy="1325563"/>
          </a:xfrm>
        </p:spPr>
        <p:txBody>
          <a:bodyPr/>
          <a:lstStyle/>
          <a:p>
            <a:pPr>
              <a:buFont typeface="Arial" pitchFamily="34" charset="0"/>
              <a:buNone/>
            </a:pPr>
            <a:r>
              <a:rPr lang="nl-NL" altLang="nl-NL" sz="2000" smtClean="0"/>
              <a:t>Voorbeeld van een juist antwoord is: </a:t>
            </a:r>
          </a:p>
          <a:p>
            <a:pPr>
              <a:buFont typeface="Arial" pitchFamily="34" charset="0"/>
              <a:buNone/>
            </a:pPr>
            <a:r>
              <a:rPr lang="nl-NL" altLang="nl-NL" sz="2000" smtClean="0"/>
              <a:t>In de </a:t>
            </a:r>
            <a:r>
              <a:rPr lang="nl-NL" altLang="nl-NL" sz="2000" smtClean="0">
                <a:solidFill>
                  <a:srgbClr val="FF0000"/>
                </a:solidFill>
              </a:rPr>
              <a:t>omringende landen</a:t>
            </a:r>
            <a:r>
              <a:rPr lang="nl-NL" altLang="nl-NL" sz="2000" smtClean="0"/>
              <a:t> is </a:t>
            </a:r>
            <a:r>
              <a:rPr lang="nl-NL" altLang="nl-NL" sz="2000" smtClean="0">
                <a:solidFill>
                  <a:srgbClr val="FF0000"/>
                </a:solidFill>
              </a:rPr>
              <a:t>geen sprake van </a:t>
            </a:r>
            <a:r>
              <a:rPr lang="nl-NL" altLang="nl-NL" sz="2000" u="sng" smtClean="0">
                <a:solidFill>
                  <a:srgbClr val="FF0000"/>
                </a:solidFill>
              </a:rPr>
              <a:t>godsdienstvrijheid</a:t>
            </a:r>
            <a:r>
              <a:rPr lang="nl-NL" altLang="nl-NL" sz="2000" smtClean="0">
                <a:solidFill>
                  <a:srgbClr val="FF0000"/>
                </a:solidFill>
              </a:rPr>
              <a:t> </a:t>
            </a:r>
            <a:r>
              <a:rPr lang="nl-NL" altLang="nl-NL" sz="2000" smtClean="0"/>
              <a:t>(zoals </a:t>
            </a:r>
          </a:p>
          <a:p>
            <a:pPr>
              <a:buFont typeface="Arial" pitchFamily="34" charset="0"/>
              <a:buNone/>
            </a:pPr>
            <a:r>
              <a:rPr lang="nl-NL" altLang="nl-NL" sz="2000" smtClean="0"/>
              <a:t>Oranje aangeeft) want (een van de volgende voorbeelden): </a:t>
            </a:r>
          </a:p>
          <a:p>
            <a:pPr>
              <a:buFont typeface="Arial" pitchFamily="34" charset="0"/>
              <a:buNone/>
            </a:pPr>
            <a:endParaRPr lang="nl-NL" altLang="nl-NL" sz="2000" smtClean="0"/>
          </a:p>
          <a:p>
            <a:pPr>
              <a:buFont typeface="Arial" pitchFamily="34" charset="0"/>
              <a:buNone/>
            </a:pPr>
            <a:endParaRPr lang="nl-NL" altLang="nl-NL" sz="2000" smtClean="0"/>
          </a:p>
          <a:p>
            <a:pPr>
              <a:buFont typeface="Arial" pitchFamily="34" charset="0"/>
              <a:buNone/>
            </a:pPr>
            <a:endParaRPr lang="nl-NL" altLang="nl-NL" sz="2000" smtClean="0"/>
          </a:p>
        </p:txBody>
      </p:sp>
      <p:sp>
        <p:nvSpPr>
          <p:cNvPr id="4" name="Rechthoek 3"/>
          <p:cNvSpPr/>
          <p:nvPr/>
        </p:nvSpPr>
        <p:spPr>
          <a:xfrm>
            <a:off x="395288" y="4076700"/>
            <a:ext cx="8424862" cy="1477963"/>
          </a:xfrm>
          <a:prstGeom prst="rect">
            <a:avLst/>
          </a:prstGeom>
        </p:spPr>
        <p:txBody>
          <a:bodyPr>
            <a:spAutoFit/>
          </a:bodyPr>
          <a:lstStyle/>
          <a:p>
            <a:pPr>
              <a:defRPr/>
            </a:pPr>
            <a:r>
              <a:rPr lang="nl-NL" dirty="0"/>
              <a:t>− in Engeland is (in 1534) de </a:t>
            </a:r>
            <a:r>
              <a:rPr lang="nl-NL" dirty="0">
                <a:solidFill>
                  <a:schemeClr val="accent6">
                    <a:lumMod val="75000"/>
                  </a:schemeClr>
                </a:solidFill>
              </a:rPr>
              <a:t>Anglicaanse Kerk </a:t>
            </a:r>
            <a:r>
              <a:rPr lang="nl-NL" dirty="0"/>
              <a:t>tot </a:t>
            </a:r>
            <a:r>
              <a:rPr lang="nl-NL" u="sng" dirty="0"/>
              <a:t>staatskerk </a:t>
            </a:r>
            <a:r>
              <a:rPr lang="nl-NL" dirty="0"/>
              <a:t>uitgeroepen. </a:t>
            </a:r>
          </a:p>
          <a:p>
            <a:pPr>
              <a:defRPr/>
            </a:pPr>
            <a:r>
              <a:rPr lang="nl-NL" dirty="0"/>
              <a:t>− in de Duitse landen kan sinds de </a:t>
            </a:r>
            <a:r>
              <a:rPr lang="nl-NL" dirty="0">
                <a:solidFill>
                  <a:schemeClr val="accent6">
                    <a:lumMod val="75000"/>
                  </a:schemeClr>
                </a:solidFill>
              </a:rPr>
              <a:t>godsdienstvrede van </a:t>
            </a:r>
            <a:r>
              <a:rPr lang="nl-NL" dirty="0" err="1">
                <a:solidFill>
                  <a:schemeClr val="accent6">
                    <a:lumMod val="75000"/>
                  </a:schemeClr>
                </a:solidFill>
              </a:rPr>
              <a:t>Augsburg</a:t>
            </a:r>
            <a:r>
              <a:rPr lang="nl-NL" dirty="0">
                <a:solidFill>
                  <a:schemeClr val="accent6">
                    <a:lumMod val="75000"/>
                  </a:schemeClr>
                </a:solidFill>
              </a:rPr>
              <a:t> </a:t>
            </a:r>
          </a:p>
          <a:p>
            <a:pPr>
              <a:defRPr/>
            </a:pPr>
            <a:r>
              <a:rPr lang="nl-NL" dirty="0"/>
              <a:t>(1555) in principe elke vorst zelf de heersende godsdienst bepalen. </a:t>
            </a:r>
          </a:p>
          <a:p>
            <a:pPr>
              <a:defRPr/>
            </a:pPr>
            <a:r>
              <a:rPr lang="nl-NL" dirty="0"/>
              <a:t>− in Frankrijk vindt een godsdienstoorlog (tot aan het </a:t>
            </a:r>
            <a:r>
              <a:rPr lang="nl-NL" dirty="0">
                <a:solidFill>
                  <a:schemeClr val="accent6">
                    <a:lumMod val="75000"/>
                  </a:schemeClr>
                </a:solidFill>
              </a:rPr>
              <a:t>Edict van </a:t>
            </a:r>
            <a:r>
              <a:rPr lang="nl-NL" dirty="0" err="1">
                <a:solidFill>
                  <a:schemeClr val="accent6">
                    <a:lumMod val="75000"/>
                  </a:schemeClr>
                </a:solidFill>
              </a:rPr>
              <a:t>Nantes</a:t>
            </a:r>
            <a:r>
              <a:rPr lang="nl-NL" dirty="0">
                <a:solidFill>
                  <a:schemeClr val="accent6">
                    <a:lumMod val="75000"/>
                  </a:schemeClr>
                </a:solidFill>
              </a:rPr>
              <a:t> </a:t>
            </a:r>
          </a:p>
          <a:p>
            <a:pPr>
              <a:defRPr/>
            </a:pPr>
            <a:r>
              <a:rPr lang="nl-NL" dirty="0"/>
              <a:t>van 1598) tussen rooms-katholieken en hugenoten plaats. </a:t>
            </a:r>
          </a:p>
        </p:txBody>
      </p:sp>
      <p:sp>
        <p:nvSpPr>
          <p:cNvPr id="5" name="Tekstvak 4"/>
          <p:cNvSpPr txBox="1">
            <a:spLocks noChangeArrowheads="1"/>
          </p:cNvSpPr>
          <p:nvPr/>
        </p:nvSpPr>
        <p:spPr bwMode="auto">
          <a:xfrm>
            <a:off x="468313" y="2133600"/>
            <a:ext cx="73437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nl-NL" altLang="nl-NL"/>
              <a:t>Wat weet je van Engeland, Frankrijk en Duitsland?  Rond 1564 </a:t>
            </a:r>
          </a:p>
          <a:p>
            <a:pPr eaLnBrk="1" hangingPunct="1"/>
            <a:r>
              <a:rPr lang="nl-NL" altLang="nl-NL"/>
              <a:t>(Meer dan je denkt!!)</a:t>
            </a:r>
          </a:p>
        </p:txBody>
      </p:sp>
      <p:sp>
        <p:nvSpPr>
          <p:cNvPr id="8" name="Tekstvak 7"/>
          <p:cNvSpPr txBox="1"/>
          <p:nvPr/>
        </p:nvSpPr>
        <p:spPr>
          <a:xfrm>
            <a:off x="468313" y="2852738"/>
            <a:ext cx="7991475" cy="646112"/>
          </a:xfrm>
          <a:prstGeom prst="rect">
            <a:avLst/>
          </a:prstGeom>
          <a:noFill/>
        </p:spPr>
        <p:txBody>
          <a:bodyPr>
            <a:spAutoFit/>
          </a:bodyPr>
          <a:lstStyle/>
          <a:p>
            <a:pPr>
              <a:defRPr/>
            </a:pPr>
            <a:r>
              <a:rPr lang="nl-NL" dirty="0"/>
              <a:t>1 land noemen met kort een toelichting. In veel antwoorden kun je terugvallen op je </a:t>
            </a:r>
            <a:r>
              <a:rPr lang="nl-NL" dirty="0">
                <a:solidFill>
                  <a:schemeClr val="accent6">
                    <a:lumMod val="75000"/>
                  </a:schemeClr>
                </a:solidFill>
              </a:rPr>
              <a:t>BEGRIPPEN KENNIS!!!</a:t>
            </a:r>
          </a:p>
        </p:txBody>
      </p:sp>
      <p:sp>
        <p:nvSpPr>
          <p:cNvPr id="9" name="Tekstvak 8"/>
          <p:cNvSpPr txBox="1">
            <a:spLocks noChangeArrowheads="1"/>
          </p:cNvSpPr>
          <p:nvPr/>
        </p:nvSpPr>
        <p:spPr bwMode="auto">
          <a:xfrm>
            <a:off x="539750" y="5805488"/>
            <a:ext cx="54006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nl-NL" altLang="nl-NL"/>
              <a:t>In elk (mogelijk) antwoord staat een begrip!!!</a:t>
            </a:r>
          </a:p>
        </p:txBody>
      </p:sp>
      <p:pic>
        <p:nvPicPr>
          <p:cNvPr id="10" name="Picture 2" descr="https://encrypted-tbn1.gstatic.com/images?q=tbn:ANd9GcThu9kXSQFoBP-e9FjY19HY4XXWsfVToRQEUOv4y7JkU3CB3AQ5bVTACarX"/>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2588" y="1412875"/>
            <a:ext cx="2105025" cy="1381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74570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fade">
                                      <p:cBhvr>
                                        <p:cTn id="23" dur="2000"/>
                                        <p:tgtEl>
                                          <p:spTgt spid="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000"/>
                                        <p:tgtEl>
                                          <p:spTgt spid="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fade">
                                      <p:cBhvr>
                                        <p:cTn id="33" dur="2000"/>
                                        <p:tgtEl>
                                          <p:spTgt spid="4">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fade">
                                      <p:cBhvr>
                                        <p:cTn id="38" dur="2000"/>
                                        <p:tgtEl>
                                          <p:spTgt spid="4">
                                            <p:txEl>
                                              <p:pRg st="1" end="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Effect transition="in" filter="fade">
                                      <p:cBhvr>
                                        <p:cTn id="41" dur="2000"/>
                                        <p:tgtEl>
                                          <p:spTgt spid="4">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4">
                                            <p:txEl>
                                              <p:pRg st="3" end="3"/>
                                            </p:txEl>
                                          </p:spTgt>
                                        </p:tgtEl>
                                        <p:attrNameLst>
                                          <p:attrName>style.visibility</p:attrName>
                                        </p:attrNameLst>
                                      </p:cBhvr>
                                      <p:to>
                                        <p:strVal val="visible"/>
                                      </p:to>
                                    </p:set>
                                    <p:animEffect transition="in" filter="fade">
                                      <p:cBhvr>
                                        <p:cTn id="46" dur="2000"/>
                                        <p:tgtEl>
                                          <p:spTgt spid="4">
                                            <p:txEl>
                                              <p:pRg st="3" end="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Effect transition="in" filter="fade">
                                      <p:cBhvr>
                                        <p:cTn id="49" dur="2000"/>
                                        <p:tgtEl>
                                          <p:spTgt spid="4">
                                            <p:txEl>
                                              <p:pRg st="4" end="4"/>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9">
                                            <p:txEl>
                                              <p:pRg st="0" end="0"/>
                                            </p:txEl>
                                          </p:spTgt>
                                        </p:tgtEl>
                                        <p:attrNameLst>
                                          <p:attrName>style.visibility</p:attrName>
                                        </p:attrNameLst>
                                      </p:cBhvr>
                                      <p:to>
                                        <p:strVal val="visible"/>
                                      </p:to>
                                    </p:set>
                                    <p:animEffect transition="in" filter="fade">
                                      <p:cBhvr>
                                        <p:cTn id="54" dur="2000"/>
                                        <p:tgtEl>
                                          <p:spTgt spid="9">
                                            <p:txEl>
                                              <p:pRg st="0" end="0"/>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TotalTime>
  <Words>1035</Words>
  <Application>Microsoft Office PowerPoint</Application>
  <PresentationFormat>Diavoorstelling (4:3)</PresentationFormat>
  <Paragraphs>99</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Hoe beantwoord je een examenvraag Geschiedenis?</vt:lpstr>
      <vt:lpstr>Dia 2</vt:lpstr>
      <vt:lpstr>bron 2  Een anonieme gravure uit 1569 met als titel: "De treurige onderdrukking van de  Nederlanden":</vt:lpstr>
      <vt:lpstr>Dia 4</vt:lpstr>
      <vt:lpstr>Dia 5</vt:lpstr>
      <vt:lpstr>Dia 6</vt:lpstr>
      <vt:lpstr>Dia 7</vt:lpstr>
    </vt:vector>
  </TitlesOfParts>
  <Company>GO|ON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beantwoord je een examenvraag?</dc:title>
  <dc:creator>Smit, Andre</dc:creator>
  <cp:lastModifiedBy> </cp:lastModifiedBy>
  <cp:revision>12</cp:revision>
  <cp:lastPrinted>2014-05-15T08:03:14Z</cp:lastPrinted>
  <dcterms:created xsi:type="dcterms:W3CDTF">2014-05-14T07:14:59Z</dcterms:created>
  <dcterms:modified xsi:type="dcterms:W3CDTF">2017-03-04T14:16:31Z</dcterms:modified>
</cp:coreProperties>
</file>