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62" r:id="rId6"/>
    <p:sldId id="274" r:id="rId7"/>
    <p:sldId id="263" r:id="rId8"/>
    <p:sldId id="264" r:id="rId9"/>
    <p:sldId id="266" r:id="rId10"/>
    <p:sldId id="265" r:id="rId11"/>
    <p:sldId id="268" r:id="rId12"/>
    <p:sldId id="271" r:id="rId13"/>
    <p:sldId id="272" r:id="rId14"/>
    <p:sldId id="269" r:id="rId15"/>
    <p:sldId id="273" r:id="rId16"/>
    <p:sldId id="270" r:id="rId17"/>
    <p:sldId id="275"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9072E-E200-4898-9A71-62EEA00DD426}" v="4" dt="2022-03-14T11:46:44.5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83B72-DD49-4887-B6B6-58526CA58C37}" type="datetimeFigureOut">
              <a:rPr lang="nl-NL" smtClean="0"/>
              <a:t>20-3-2023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DCB8F-AE5F-4C58-86D2-4BE1306979E0}" type="slidenum">
              <a:rPr lang="nl-NL" smtClean="0"/>
              <a:t>‹nr.›</a:t>
            </a:fld>
            <a:endParaRPr lang="nl-NL"/>
          </a:p>
        </p:txBody>
      </p:sp>
    </p:spTree>
    <p:extLst>
      <p:ext uri="{BB962C8B-B14F-4D97-AF65-F5344CB8AC3E}">
        <p14:creationId xmlns:p14="http://schemas.microsoft.com/office/powerpoint/2010/main" val="261296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30DCB8F-AE5F-4C58-86D2-4BE1306979E0}" type="slidenum">
              <a:rPr lang="nl-NL" smtClean="0"/>
              <a:t>2</a:t>
            </a:fld>
            <a:endParaRPr lang="nl-NL"/>
          </a:p>
        </p:txBody>
      </p:sp>
    </p:spTree>
    <p:extLst>
      <p:ext uri="{BB962C8B-B14F-4D97-AF65-F5344CB8AC3E}">
        <p14:creationId xmlns:p14="http://schemas.microsoft.com/office/powerpoint/2010/main" val="185064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30DCB8F-AE5F-4C58-86D2-4BE1306979E0}" type="slidenum">
              <a:rPr lang="nl-NL" smtClean="0"/>
              <a:t>3</a:t>
            </a:fld>
            <a:endParaRPr lang="nl-NL"/>
          </a:p>
        </p:txBody>
      </p:sp>
    </p:spTree>
    <p:extLst>
      <p:ext uri="{BB962C8B-B14F-4D97-AF65-F5344CB8AC3E}">
        <p14:creationId xmlns:p14="http://schemas.microsoft.com/office/powerpoint/2010/main" val="183368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laat schematisch zien welke gevolgen het </a:t>
            </a:r>
            <a:r>
              <a:rPr lang="nl-NL" dirty="0" err="1"/>
              <a:t>landbouwsurplus</a:t>
            </a:r>
            <a:r>
              <a:rPr lang="nl-NL" dirty="0"/>
              <a:t> kreeg. </a:t>
            </a:r>
          </a:p>
        </p:txBody>
      </p:sp>
      <p:sp>
        <p:nvSpPr>
          <p:cNvPr id="4" name="Tijdelijke aanduiding voor dianummer 3"/>
          <p:cNvSpPr>
            <a:spLocks noGrp="1"/>
          </p:cNvSpPr>
          <p:nvPr>
            <p:ph type="sldNum" sz="quarter" idx="5"/>
          </p:nvPr>
        </p:nvSpPr>
        <p:spPr/>
        <p:txBody>
          <a:bodyPr/>
          <a:lstStyle/>
          <a:p>
            <a:fld id="{B30DCB8F-AE5F-4C58-86D2-4BE1306979E0}" type="slidenum">
              <a:rPr lang="nl-NL" smtClean="0"/>
              <a:t>4</a:t>
            </a:fld>
            <a:endParaRPr lang="nl-NL"/>
          </a:p>
        </p:txBody>
      </p:sp>
    </p:spTree>
    <p:extLst>
      <p:ext uri="{BB962C8B-B14F-4D97-AF65-F5344CB8AC3E}">
        <p14:creationId xmlns:p14="http://schemas.microsoft.com/office/powerpoint/2010/main" val="73630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elke presentatie (en dus bij elke Leidende Vraag) bevat de laatste dia de kenmerkende aspecten die in de stof aan de orde komen. Het is een zinnige denkoefening om aan elk kenmerkend aspect elementen uit de stof (gebeurtenissen, ontwikkelingen, verschijnselen) te koppelen.</a:t>
            </a:r>
          </a:p>
          <a:p>
            <a:r>
              <a:rPr lang="nl-NL" dirty="0"/>
              <a:t>Dat wordt in het CE ook gevraagd</a:t>
            </a:r>
            <a:r>
              <a:rPr lang="nl-NL"/>
              <a:t>, immers.</a:t>
            </a:r>
            <a:endParaRPr lang="nl-NL" dirty="0"/>
          </a:p>
        </p:txBody>
      </p:sp>
      <p:sp>
        <p:nvSpPr>
          <p:cNvPr id="4" name="Tijdelijke aanduiding voor dianummer 3"/>
          <p:cNvSpPr>
            <a:spLocks noGrp="1"/>
          </p:cNvSpPr>
          <p:nvPr>
            <p:ph type="sldNum" sz="quarter" idx="5"/>
          </p:nvPr>
        </p:nvSpPr>
        <p:spPr/>
        <p:txBody>
          <a:bodyPr/>
          <a:lstStyle/>
          <a:p>
            <a:fld id="{B30DCB8F-AE5F-4C58-86D2-4BE1306979E0}" type="slidenum">
              <a:rPr lang="nl-NL" smtClean="0"/>
              <a:t>14</a:t>
            </a:fld>
            <a:endParaRPr lang="nl-NL"/>
          </a:p>
        </p:txBody>
      </p:sp>
    </p:spTree>
    <p:extLst>
      <p:ext uri="{BB962C8B-B14F-4D97-AF65-F5344CB8AC3E}">
        <p14:creationId xmlns:p14="http://schemas.microsoft.com/office/powerpoint/2010/main" val="153857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BCD7B-CC3A-4387-A6C5-29DF648C5F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D744CC3-6857-4C71-8FD7-90138BA45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FEC093-84A0-4506-BBFF-9397C5307552}"/>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CD950F46-935B-40F7-A157-33CA1E3B03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42B233-D483-419D-9E3D-E6BEED140B9F}"/>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95873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22165-EECF-482F-8033-A003B28678E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A6ABB29-DC58-4887-9A09-39203E200F7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2FFB4E-7DE4-4AD7-8123-8D90DF5DBACA}"/>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4C641953-1B95-40E1-B1F5-A81105BA3A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80FB69-A37A-451C-A8E3-1EB5C0638CE5}"/>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276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BE185A3-F1AA-4EBB-AD9B-D62B12F8A8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96F67A7-496D-430F-A945-F974AA02B90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817102-9A08-4FC5-BA45-A09A7EBE125C}"/>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40A0D0E6-099F-4772-987F-FEDD7BCFE7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37FBD6-4BA7-4860-A2E4-B31ACDCF41DA}"/>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76263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24384-68AD-43D1-9FE5-E2274B8984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568704C-A7C1-49E6-8902-E1624625C4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9B3923-65E4-4D44-8CCC-9571B19959F1}"/>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6A6AA86B-5C1A-49C4-8C99-180EB7CC3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C43EF-23C0-4E48-B9B1-ABB3B44D2704}"/>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287868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C4A85-49FC-4919-92BE-480004A47DC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37E83C-BEEF-4CEF-8430-4555ED2EC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EE8BE9-75FA-4211-8545-71AD0D213969}"/>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B68DEF81-0FE1-4A3C-9D47-633D257B38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E4B3FC-535A-4F7E-A190-4E4BC39BEE42}"/>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80558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AA11D-AF51-4971-AC61-F54F152AF25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52D15D-64F5-4F10-8DA6-B96F72DA5C0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7EF25B-935E-4CFB-8F58-20B51C6D2C8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67772B-9404-43BC-B905-E2CA555A2E3F}"/>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83A79736-D019-4E3F-9775-D3BC742555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5C0731-4FC0-41FE-B216-4EE6E87493D7}"/>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95567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0053D-2B42-42F9-9E79-B68CE5CEA44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EC23B76-83DE-4159-BA8D-A57D62484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EC44FC8-8464-4959-B948-684C5AAF73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F3FA6B6-D8C1-4EE4-8A95-69F39C8D6A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398D5E2-4F28-442C-ACE8-DD6035FBA57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F2FC9E7-F4AC-473B-BC30-27B22045D5FA}"/>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8" name="Tijdelijke aanduiding voor voettekst 7">
            <a:extLst>
              <a:ext uri="{FF2B5EF4-FFF2-40B4-BE49-F238E27FC236}">
                <a16:creationId xmlns:a16="http://schemas.microsoft.com/office/drawing/2014/main" id="{29D8FD91-6AAF-41B8-85E4-840E290335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BA5271D-FE1F-419D-9939-37B67CFF04C0}"/>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62007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D61F3-4C52-4E9E-BDC9-2CF696E49F9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6D2D3A-3C0C-4B9D-B825-FBAB7AE96708}"/>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4" name="Tijdelijke aanduiding voor voettekst 3">
            <a:extLst>
              <a:ext uri="{FF2B5EF4-FFF2-40B4-BE49-F238E27FC236}">
                <a16:creationId xmlns:a16="http://schemas.microsoft.com/office/drawing/2014/main" id="{4A639D88-923E-4851-B0FD-B58AF537D6E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D82EF-35C6-4A25-81CA-1674EFC77CEC}"/>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19163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37B0B3B-476B-4C3C-9999-998836619AC1}"/>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3" name="Tijdelijke aanduiding voor voettekst 2">
            <a:extLst>
              <a:ext uri="{FF2B5EF4-FFF2-40B4-BE49-F238E27FC236}">
                <a16:creationId xmlns:a16="http://schemas.microsoft.com/office/drawing/2014/main" id="{8EDD1129-5EEF-4386-B104-7E6487B9B77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4CCE9CC-3186-4E5C-90EE-2BF4951F515E}"/>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14699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6AA07-4122-44E0-A9E0-C094A3EC72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A1B9724-284E-4747-9CF0-DB1F5128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C1B9F8-2B80-4F34-9675-32FAFE82D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496833F-573A-4E5D-B95E-D0ACACA3261F}"/>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2BA23483-0CFB-4F10-B1D4-A6F1D74C98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C339837-ACED-40BC-8206-7D7F837B0F7F}"/>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54810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5086C-87AB-4696-B394-3D230AECC4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ECDAE65-122B-4D8E-93E1-4477DD19C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E3227D8-F553-4E29-A3A9-BE842DF35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8ACF25-1315-4647-B1DA-D5FEC751A8D9}"/>
              </a:ext>
            </a:extLst>
          </p:cNvPr>
          <p:cNvSpPr>
            <a:spLocks noGrp="1"/>
          </p:cNvSpPr>
          <p:nvPr>
            <p:ph type="dt" sz="half" idx="10"/>
          </p:nvPr>
        </p:nvSpPr>
        <p:spPr/>
        <p:txBody>
          <a:bodyPr/>
          <a:lstStyle/>
          <a:p>
            <a:fld id="{D3304BDD-C86B-4993-9ED5-6C344B470C57}" type="datetimeFigureOut">
              <a:rPr lang="nl-NL" smtClean="0"/>
              <a:t>20-3-2023</a:t>
            </a:fld>
            <a:endParaRPr lang="nl-NL"/>
          </a:p>
        </p:txBody>
      </p:sp>
      <p:sp>
        <p:nvSpPr>
          <p:cNvPr id="6" name="Tijdelijke aanduiding voor voettekst 5">
            <a:extLst>
              <a:ext uri="{FF2B5EF4-FFF2-40B4-BE49-F238E27FC236}">
                <a16:creationId xmlns:a16="http://schemas.microsoft.com/office/drawing/2014/main" id="{57ADB462-3644-46C6-9BEC-B426974711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76BEF1-3BD5-44BE-B42D-10801578F8D1}"/>
              </a:ext>
            </a:extLst>
          </p:cNvPr>
          <p:cNvSpPr>
            <a:spLocks noGrp="1"/>
          </p:cNvSpPr>
          <p:nvPr>
            <p:ph type="sldNum" sz="quarter" idx="12"/>
          </p:nvPr>
        </p:nvSpPr>
        <p:spPr/>
        <p:txBody>
          <a:bodyPr/>
          <a:lstStyle/>
          <a:p>
            <a:fld id="{F32B2DDB-FF1E-4D71-9040-52F4F27C69CD}" type="slidenum">
              <a:rPr lang="nl-NL" smtClean="0"/>
              <a:t>‹nr.›</a:t>
            </a:fld>
            <a:endParaRPr lang="nl-NL"/>
          </a:p>
        </p:txBody>
      </p:sp>
    </p:spTree>
    <p:extLst>
      <p:ext uri="{BB962C8B-B14F-4D97-AF65-F5344CB8AC3E}">
        <p14:creationId xmlns:p14="http://schemas.microsoft.com/office/powerpoint/2010/main" val="347954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AD0A1B-9DE0-4A16-AEB8-464537EF2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D85766-A41E-4E3C-8609-F5D36A3A5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FCED7E-9659-49F8-A600-74E400F43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04BDD-C86B-4993-9ED5-6C344B470C57}"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E956B08D-392A-4D09-8B2F-DB817C687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EA7181A-AA86-4876-9B0D-CD8143E38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2DDB-FF1E-4D71-9040-52F4F27C69CD}" type="slidenum">
              <a:rPr lang="nl-NL" smtClean="0"/>
              <a:t>‹nr.›</a:t>
            </a:fld>
            <a:endParaRPr lang="nl-NL"/>
          </a:p>
        </p:txBody>
      </p:sp>
    </p:spTree>
    <p:extLst>
      <p:ext uri="{BB962C8B-B14F-4D97-AF65-F5344CB8AC3E}">
        <p14:creationId xmlns:p14="http://schemas.microsoft.com/office/powerpoint/2010/main" val="315797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20B3DD-FCEE-4701-B8DC-56A5A209EEB2}"/>
              </a:ext>
            </a:extLst>
          </p:cNvPr>
          <p:cNvPicPr>
            <a:picLocks noChangeAspect="1"/>
          </p:cNvPicPr>
          <p:nvPr/>
        </p:nvPicPr>
        <p:blipFill>
          <a:blip r:embed="rId2"/>
          <a:stretch>
            <a:fillRect/>
          </a:stretch>
        </p:blipFill>
        <p:spPr>
          <a:xfrm>
            <a:off x="7069376" y="0"/>
            <a:ext cx="5122624" cy="6900145"/>
          </a:xfrm>
          <a:prstGeom prst="rect">
            <a:avLst/>
          </a:prstGeom>
        </p:spPr>
      </p:pic>
      <p:sp>
        <p:nvSpPr>
          <p:cNvPr id="4" name="Tekstvak 3">
            <a:extLst>
              <a:ext uri="{FF2B5EF4-FFF2-40B4-BE49-F238E27FC236}">
                <a16:creationId xmlns:a16="http://schemas.microsoft.com/office/drawing/2014/main" id="{B40DDBBC-B791-4305-A877-F8B746661B0D}"/>
              </a:ext>
            </a:extLst>
          </p:cNvPr>
          <p:cNvSpPr txBox="1"/>
          <p:nvPr/>
        </p:nvSpPr>
        <p:spPr>
          <a:xfrm>
            <a:off x="702365" y="768626"/>
            <a:ext cx="5658678" cy="4278094"/>
          </a:xfrm>
          <a:prstGeom prst="rect">
            <a:avLst/>
          </a:prstGeom>
          <a:noFill/>
        </p:spPr>
        <p:txBody>
          <a:bodyPr wrap="square" rtlCol="0">
            <a:spAutoFit/>
          </a:bodyPr>
          <a:lstStyle/>
          <a:p>
            <a:r>
              <a:rPr lang="nl-NL" sz="4000" b="1" dirty="0">
                <a:solidFill>
                  <a:srgbClr val="002060"/>
                </a:solidFill>
              </a:rPr>
              <a:t>Steden en burgers in de Lage Landen, 1050-1700</a:t>
            </a:r>
          </a:p>
          <a:p>
            <a:endParaRPr lang="nl-NL" sz="4000" b="1" dirty="0">
              <a:solidFill>
                <a:srgbClr val="002060"/>
              </a:solidFill>
            </a:endParaRPr>
          </a:p>
          <a:p>
            <a:endParaRPr lang="nl-NL" sz="4000" b="1" dirty="0">
              <a:solidFill>
                <a:srgbClr val="002060"/>
              </a:solidFill>
            </a:endParaRPr>
          </a:p>
          <a:p>
            <a:r>
              <a:rPr lang="nl-NL" sz="2800" b="1" dirty="0">
                <a:solidFill>
                  <a:srgbClr val="002060"/>
                </a:solidFill>
              </a:rPr>
              <a:t>Leidende vraag 1</a:t>
            </a:r>
            <a:endParaRPr lang="nl-NL" sz="4000" b="1" dirty="0">
              <a:solidFill>
                <a:srgbClr val="002060"/>
              </a:solidFill>
            </a:endParaRPr>
          </a:p>
          <a:p>
            <a:r>
              <a:rPr lang="nl-NL" sz="2800" b="1" dirty="0">
                <a:solidFill>
                  <a:srgbClr val="002060"/>
                </a:solidFill>
              </a:rPr>
              <a:t>Wat maakte de opkomst van een stedelijke burgerij in de Nederlandse gewesten mogelijk? 1050-1302</a:t>
            </a:r>
          </a:p>
        </p:txBody>
      </p:sp>
    </p:spTree>
    <p:extLst>
      <p:ext uri="{BB962C8B-B14F-4D97-AF65-F5344CB8AC3E}">
        <p14:creationId xmlns:p14="http://schemas.microsoft.com/office/powerpoint/2010/main" val="376634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4FD2D16-A218-40EA-8686-106C8AAB7EAF}"/>
              </a:ext>
            </a:extLst>
          </p:cNvPr>
          <p:cNvSpPr txBox="1"/>
          <p:nvPr/>
        </p:nvSpPr>
        <p:spPr>
          <a:xfrm>
            <a:off x="198783" y="265043"/>
            <a:ext cx="8931965" cy="400110"/>
          </a:xfrm>
          <a:prstGeom prst="rect">
            <a:avLst/>
          </a:prstGeom>
          <a:noFill/>
        </p:spPr>
        <p:txBody>
          <a:bodyPr wrap="square" rtlCol="0">
            <a:spAutoFit/>
          </a:bodyPr>
          <a:lstStyle/>
          <a:p>
            <a:r>
              <a:rPr lang="nl-NL" sz="2000" b="1" dirty="0"/>
              <a:t>Conflicten van sociaalpolitieke aard</a:t>
            </a:r>
          </a:p>
        </p:txBody>
      </p:sp>
      <p:sp>
        <p:nvSpPr>
          <p:cNvPr id="3" name="Tekstvak 2">
            <a:extLst>
              <a:ext uri="{FF2B5EF4-FFF2-40B4-BE49-F238E27FC236}">
                <a16:creationId xmlns:a16="http://schemas.microsoft.com/office/drawing/2014/main" id="{7F7B2916-C587-40FB-AA63-435F5FD28256}"/>
              </a:ext>
            </a:extLst>
          </p:cNvPr>
          <p:cNvSpPr txBox="1"/>
          <p:nvPr/>
        </p:nvSpPr>
        <p:spPr>
          <a:xfrm>
            <a:off x="198783" y="2611944"/>
            <a:ext cx="6612835" cy="707886"/>
          </a:xfrm>
          <a:prstGeom prst="rect">
            <a:avLst/>
          </a:prstGeom>
          <a:noFill/>
        </p:spPr>
        <p:txBody>
          <a:bodyPr wrap="square" rtlCol="0">
            <a:spAutoFit/>
          </a:bodyPr>
          <a:lstStyle/>
          <a:p>
            <a:pPr marL="285750" indent="-285750">
              <a:buFont typeface="Arial" panose="020B0604020202020204" pitchFamily="34" charset="0"/>
              <a:buChar char="•"/>
            </a:pPr>
            <a:r>
              <a:rPr lang="nl-NL" sz="2000" b="1" dirty="0"/>
              <a:t>Conflict tussen edelman en patriciaat</a:t>
            </a:r>
            <a:r>
              <a:rPr lang="nl-NL" sz="2000" dirty="0"/>
              <a:t>. Wie krijgt het gemeen (de massa, dus vechtkracht) aan zijn kant?</a:t>
            </a:r>
          </a:p>
        </p:txBody>
      </p:sp>
      <p:sp>
        <p:nvSpPr>
          <p:cNvPr id="12" name="Tekstvak 11">
            <a:extLst>
              <a:ext uri="{FF2B5EF4-FFF2-40B4-BE49-F238E27FC236}">
                <a16:creationId xmlns:a16="http://schemas.microsoft.com/office/drawing/2014/main" id="{A972CFB7-66BC-4F7C-8B26-FD990FF15A8E}"/>
              </a:ext>
            </a:extLst>
          </p:cNvPr>
          <p:cNvSpPr txBox="1"/>
          <p:nvPr/>
        </p:nvSpPr>
        <p:spPr>
          <a:xfrm>
            <a:off x="198783" y="781273"/>
            <a:ext cx="6096000" cy="1631216"/>
          </a:xfrm>
          <a:prstGeom prst="rect">
            <a:avLst/>
          </a:prstGeom>
          <a:noFill/>
        </p:spPr>
        <p:txBody>
          <a:bodyPr wrap="square">
            <a:spAutoFit/>
          </a:bodyPr>
          <a:lstStyle/>
          <a:p>
            <a:pPr marL="285750" indent="-285750">
              <a:buFont typeface="Arial" panose="020B0604020202020204" pitchFamily="34" charset="0"/>
              <a:buChar char="•"/>
            </a:pPr>
            <a:r>
              <a:rPr lang="nl-NL" sz="2000" b="1" dirty="0"/>
              <a:t>Conflict tussen patriciaat en het gemeen </a:t>
            </a:r>
            <a:r>
              <a:rPr lang="nl-NL" sz="2000" dirty="0"/>
              <a:t>(komt voort uit afgunst, uit (vermoed) slecht bestuur, of.... </a:t>
            </a:r>
          </a:p>
          <a:p>
            <a:r>
              <a:rPr lang="nl-NL" sz="2000" dirty="0"/>
              <a:t>     Hoe wordt het gesust? Meestal door toegevingen.     </a:t>
            </a:r>
          </a:p>
          <a:p>
            <a:r>
              <a:rPr lang="nl-NL" sz="2000" dirty="0"/>
              <a:t>     De edelman uit het gebied waarin de stad ligt,   </a:t>
            </a:r>
          </a:p>
          <a:p>
            <a:r>
              <a:rPr lang="nl-NL" sz="2000" dirty="0"/>
              <a:t>     bemoeit zich daar vaak ook mee.</a:t>
            </a:r>
          </a:p>
        </p:txBody>
      </p:sp>
      <p:sp>
        <p:nvSpPr>
          <p:cNvPr id="15" name="Tekstvak 14">
            <a:extLst>
              <a:ext uri="{FF2B5EF4-FFF2-40B4-BE49-F238E27FC236}">
                <a16:creationId xmlns:a16="http://schemas.microsoft.com/office/drawing/2014/main" id="{326995D3-3E0E-4EA9-8646-62B182C47758}"/>
              </a:ext>
            </a:extLst>
          </p:cNvPr>
          <p:cNvSpPr txBox="1"/>
          <p:nvPr/>
        </p:nvSpPr>
        <p:spPr>
          <a:xfrm>
            <a:off x="198783" y="3518452"/>
            <a:ext cx="6096000" cy="707886"/>
          </a:xfrm>
          <a:prstGeom prst="rect">
            <a:avLst/>
          </a:prstGeom>
          <a:noFill/>
        </p:spPr>
        <p:txBody>
          <a:bodyPr wrap="square">
            <a:spAutoFit/>
          </a:bodyPr>
          <a:lstStyle/>
          <a:p>
            <a:pPr marL="285750" indent="-285750">
              <a:buFont typeface="Arial" panose="020B0604020202020204" pitchFamily="34" charset="0"/>
              <a:buChar char="•"/>
            </a:pPr>
            <a:r>
              <a:rPr lang="nl-NL" sz="2000" b="1" dirty="0"/>
              <a:t>Conflict tussen koning en edelman</a:t>
            </a:r>
            <a:r>
              <a:rPr lang="nl-NL" sz="2000" dirty="0"/>
              <a:t>. Wie krijgt het gemeen aan zijn kant? </a:t>
            </a:r>
          </a:p>
        </p:txBody>
      </p:sp>
      <p:sp>
        <p:nvSpPr>
          <p:cNvPr id="16" name="Tekstvak 15">
            <a:extLst>
              <a:ext uri="{FF2B5EF4-FFF2-40B4-BE49-F238E27FC236}">
                <a16:creationId xmlns:a16="http://schemas.microsoft.com/office/drawing/2014/main" id="{C70F28E0-1484-47C9-A905-0AC44E543DE6}"/>
              </a:ext>
            </a:extLst>
          </p:cNvPr>
          <p:cNvSpPr txBox="1"/>
          <p:nvPr/>
        </p:nvSpPr>
        <p:spPr>
          <a:xfrm>
            <a:off x="198783" y="4353179"/>
            <a:ext cx="6096000" cy="707886"/>
          </a:xfrm>
          <a:prstGeom prst="rect">
            <a:avLst/>
          </a:prstGeom>
          <a:noFill/>
        </p:spPr>
        <p:txBody>
          <a:bodyPr wrap="square">
            <a:spAutoFit/>
          </a:bodyPr>
          <a:lstStyle/>
          <a:p>
            <a:pPr marL="285750" indent="-285750">
              <a:buFont typeface="Arial" panose="020B0604020202020204" pitchFamily="34" charset="0"/>
              <a:buChar char="•"/>
            </a:pPr>
            <a:r>
              <a:rPr lang="nl-NL" sz="2000" b="1" dirty="0"/>
              <a:t>Conflict tussen koning en patriciaat</a:t>
            </a:r>
            <a:r>
              <a:rPr lang="nl-NL" sz="2000" dirty="0"/>
              <a:t>. Wie krijgt het gemeen aan zijn kant?</a:t>
            </a:r>
          </a:p>
        </p:txBody>
      </p:sp>
    </p:spTree>
    <p:extLst>
      <p:ext uri="{BB962C8B-B14F-4D97-AF65-F5344CB8AC3E}">
        <p14:creationId xmlns:p14="http://schemas.microsoft.com/office/powerpoint/2010/main" val="24279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FC5CBC8-FEAA-43D1-9479-4F8BC0A78E63}"/>
              </a:ext>
            </a:extLst>
          </p:cNvPr>
          <p:cNvSpPr txBox="1"/>
          <p:nvPr/>
        </p:nvSpPr>
        <p:spPr>
          <a:xfrm>
            <a:off x="198783" y="265043"/>
            <a:ext cx="8931965" cy="400110"/>
          </a:xfrm>
          <a:prstGeom prst="rect">
            <a:avLst/>
          </a:prstGeom>
          <a:noFill/>
        </p:spPr>
        <p:txBody>
          <a:bodyPr wrap="square" rtlCol="0">
            <a:spAutoFit/>
          </a:bodyPr>
          <a:lstStyle/>
          <a:p>
            <a:r>
              <a:rPr lang="nl-NL" sz="2000" b="1" dirty="0"/>
              <a:t>Conflicten van sociaalpolitieke aard: de Guldensporenslag (1302) als voorbeeld</a:t>
            </a:r>
          </a:p>
        </p:txBody>
      </p:sp>
      <p:pic>
        <p:nvPicPr>
          <p:cNvPr id="4" name="Afbeelding 3" descr="Afbeelding met tekst, oud&#10;&#10;Automatisch gegenereerde beschrijving">
            <a:extLst>
              <a:ext uri="{FF2B5EF4-FFF2-40B4-BE49-F238E27FC236}">
                <a16:creationId xmlns:a16="http://schemas.microsoft.com/office/drawing/2014/main" id="{FA377280-E1CD-4B23-8C16-9B1EE118E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8" y="1007165"/>
            <a:ext cx="2192126" cy="2708540"/>
          </a:xfrm>
          <a:prstGeom prst="rect">
            <a:avLst/>
          </a:prstGeom>
        </p:spPr>
      </p:pic>
      <p:sp>
        <p:nvSpPr>
          <p:cNvPr id="5" name="Tekstvak 4">
            <a:extLst>
              <a:ext uri="{FF2B5EF4-FFF2-40B4-BE49-F238E27FC236}">
                <a16:creationId xmlns:a16="http://schemas.microsoft.com/office/drawing/2014/main" id="{8C578B74-61C1-41EA-A074-4AAB69733BDF}"/>
              </a:ext>
            </a:extLst>
          </p:cNvPr>
          <p:cNvSpPr txBox="1"/>
          <p:nvPr/>
        </p:nvSpPr>
        <p:spPr>
          <a:xfrm>
            <a:off x="291548" y="4015409"/>
            <a:ext cx="6559826" cy="2215991"/>
          </a:xfrm>
          <a:prstGeom prst="rect">
            <a:avLst/>
          </a:prstGeom>
          <a:noFill/>
        </p:spPr>
        <p:txBody>
          <a:bodyPr wrap="square" rtlCol="0">
            <a:spAutoFit/>
          </a:bodyPr>
          <a:lstStyle/>
          <a:p>
            <a:r>
              <a:rPr lang="nl-NL" sz="2000" b="1" dirty="0"/>
              <a:t>Koning Filips IV van Frankrijk</a:t>
            </a:r>
          </a:p>
          <a:p>
            <a:pPr marL="285750" indent="-285750">
              <a:buFont typeface="Arial" panose="020B0604020202020204" pitchFamily="34" charset="0"/>
              <a:buChar char="•"/>
            </a:pPr>
            <a:r>
              <a:rPr lang="nl-NL" sz="2000" dirty="0"/>
              <a:t>Leenheer van de graaf van Vlaanderen.</a:t>
            </a:r>
          </a:p>
          <a:p>
            <a:pPr marL="285750" indent="-285750">
              <a:buFont typeface="Arial" panose="020B0604020202020204" pitchFamily="34" charset="0"/>
              <a:buChar char="•"/>
            </a:pPr>
            <a:r>
              <a:rPr lang="nl-NL" sz="2000" dirty="0"/>
              <a:t>Wil dat de graaf gehoorzaam is.</a:t>
            </a:r>
          </a:p>
          <a:p>
            <a:pPr marL="285750" indent="-285750">
              <a:buFont typeface="Arial" panose="020B0604020202020204" pitchFamily="34" charset="0"/>
              <a:buChar char="•"/>
            </a:pPr>
            <a:r>
              <a:rPr lang="nl-NL" sz="2000" dirty="0"/>
              <a:t>Wil dat de graaf hem steunt in zijn strijd tegen Engeland.</a:t>
            </a:r>
          </a:p>
          <a:p>
            <a:pPr marL="285750" indent="-285750">
              <a:buFont typeface="Arial" panose="020B0604020202020204" pitchFamily="34" charset="0"/>
              <a:buChar char="•"/>
            </a:pPr>
            <a:r>
              <a:rPr lang="nl-NL" sz="2000" dirty="0"/>
              <a:t>Wil de macht van de adel beperken ten gunste van zijn eigen macht.</a:t>
            </a:r>
          </a:p>
          <a:p>
            <a:pPr marL="285750" indent="-285750">
              <a:buFont typeface="Arial" panose="020B0604020202020204" pitchFamily="34" charset="0"/>
              <a:buChar char="•"/>
            </a:pPr>
            <a:endParaRPr lang="nl-NL" dirty="0"/>
          </a:p>
        </p:txBody>
      </p:sp>
      <p:pic>
        <p:nvPicPr>
          <p:cNvPr id="7" name="Afbeelding 6" descr="Afbeelding met tekst, stof&#10;&#10;Automatisch gegenereerde beschrijving">
            <a:extLst>
              <a:ext uri="{FF2B5EF4-FFF2-40B4-BE49-F238E27FC236}">
                <a16:creationId xmlns:a16="http://schemas.microsoft.com/office/drawing/2014/main" id="{5EC5126C-B0D8-4DAF-AEB0-E52ED2F8BD05}"/>
              </a:ext>
            </a:extLst>
          </p:cNvPr>
          <p:cNvPicPr>
            <a:picLocks noChangeAspect="1"/>
          </p:cNvPicPr>
          <p:nvPr/>
        </p:nvPicPr>
        <p:blipFill rotWithShape="1">
          <a:blip r:embed="rId3">
            <a:extLst>
              <a:ext uri="{28A0092B-C50C-407E-A947-70E740481C1C}">
                <a14:useLocalDpi xmlns:a14="http://schemas.microsoft.com/office/drawing/2010/main" val="0"/>
              </a:ext>
            </a:extLst>
          </a:blip>
          <a:srcRect b="52467"/>
          <a:stretch/>
        </p:blipFill>
        <p:spPr>
          <a:xfrm>
            <a:off x="7540487" y="1007165"/>
            <a:ext cx="2242271" cy="2708540"/>
          </a:xfrm>
          <a:prstGeom prst="rect">
            <a:avLst/>
          </a:prstGeom>
        </p:spPr>
      </p:pic>
      <p:sp>
        <p:nvSpPr>
          <p:cNvPr id="8" name="Tekstvak 7">
            <a:extLst>
              <a:ext uri="{FF2B5EF4-FFF2-40B4-BE49-F238E27FC236}">
                <a16:creationId xmlns:a16="http://schemas.microsoft.com/office/drawing/2014/main" id="{C19C08BC-67A0-4327-B4E9-A6B9ECAC38D3}"/>
              </a:ext>
            </a:extLst>
          </p:cNvPr>
          <p:cNvSpPr txBox="1"/>
          <p:nvPr/>
        </p:nvSpPr>
        <p:spPr>
          <a:xfrm>
            <a:off x="7434469" y="3954875"/>
            <a:ext cx="3578088" cy="400110"/>
          </a:xfrm>
          <a:prstGeom prst="rect">
            <a:avLst/>
          </a:prstGeom>
          <a:noFill/>
        </p:spPr>
        <p:txBody>
          <a:bodyPr wrap="square" rtlCol="0">
            <a:spAutoFit/>
          </a:bodyPr>
          <a:lstStyle/>
          <a:p>
            <a:r>
              <a:rPr lang="nl-NL" sz="2000" b="1" dirty="0"/>
              <a:t>Graaf </a:t>
            </a:r>
            <a:r>
              <a:rPr lang="nl-NL" sz="2000" b="1" dirty="0" err="1"/>
              <a:t>Gwijde</a:t>
            </a:r>
            <a:r>
              <a:rPr lang="nl-NL" sz="2000" b="1" dirty="0"/>
              <a:t> van Vlaanderen</a:t>
            </a:r>
          </a:p>
        </p:txBody>
      </p:sp>
      <p:sp>
        <p:nvSpPr>
          <p:cNvPr id="9" name="Tekstvak 8">
            <a:extLst>
              <a:ext uri="{FF2B5EF4-FFF2-40B4-BE49-F238E27FC236}">
                <a16:creationId xmlns:a16="http://schemas.microsoft.com/office/drawing/2014/main" id="{8737E3F6-9478-45C6-973A-9F3BE347AF4D}"/>
              </a:ext>
            </a:extLst>
          </p:cNvPr>
          <p:cNvSpPr txBox="1"/>
          <p:nvPr/>
        </p:nvSpPr>
        <p:spPr>
          <a:xfrm>
            <a:off x="7410617" y="4549569"/>
            <a:ext cx="3299791" cy="400110"/>
          </a:xfrm>
          <a:prstGeom prst="rect">
            <a:avLst/>
          </a:prstGeom>
          <a:noFill/>
        </p:spPr>
        <p:txBody>
          <a:bodyPr wrap="square" rtlCol="0">
            <a:spAutoFit/>
          </a:bodyPr>
          <a:lstStyle/>
          <a:p>
            <a:r>
              <a:rPr lang="nl-NL" sz="2000" dirty="0"/>
              <a:t>Wil dat lang niet altijd.</a:t>
            </a:r>
          </a:p>
        </p:txBody>
      </p:sp>
      <p:sp>
        <p:nvSpPr>
          <p:cNvPr id="10" name="Tekstvak 9">
            <a:extLst>
              <a:ext uri="{FF2B5EF4-FFF2-40B4-BE49-F238E27FC236}">
                <a16:creationId xmlns:a16="http://schemas.microsoft.com/office/drawing/2014/main" id="{EF4B884B-DED0-4096-A226-64BF652B9BAA}"/>
              </a:ext>
            </a:extLst>
          </p:cNvPr>
          <p:cNvSpPr txBox="1"/>
          <p:nvPr/>
        </p:nvSpPr>
        <p:spPr>
          <a:xfrm>
            <a:off x="7410618" y="4938738"/>
            <a:ext cx="3299791" cy="400110"/>
          </a:xfrm>
          <a:prstGeom prst="rect">
            <a:avLst/>
          </a:prstGeom>
          <a:noFill/>
        </p:spPr>
        <p:txBody>
          <a:bodyPr wrap="square" rtlCol="0">
            <a:spAutoFit/>
          </a:bodyPr>
          <a:lstStyle/>
          <a:p>
            <a:r>
              <a:rPr lang="nl-NL" sz="2000" dirty="0"/>
              <a:t>Vindt dat niet geslaagd.</a:t>
            </a:r>
          </a:p>
        </p:txBody>
      </p:sp>
      <p:sp>
        <p:nvSpPr>
          <p:cNvPr id="11" name="Tekstvak 10">
            <a:extLst>
              <a:ext uri="{FF2B5EF4-FFF2-40B4-BE49-F238E27FC236}">
                <a16:creationId xmlns:a16="http://schemas.microsoft.com/office/drawing/2014/main" id="{F3FD4941-2E49-4686-83A3-3D10BE7F2C5B}"/>
              </a:ext>
            </a:extLst>
          </p:cNvPr>
          <p:cNvSpPr txBox="1"/>
          <p:nvPr/>
        </p:nvSpPr>
        <p:spPr>
          <a:xfrm>
            <a:off x="7434469" y="5327907"/>
            <a:ext cx="3392556" cy="400110"/>
          </a:xfrm>
          <a:prstGeom prst="rect">
            <a:avLst/>
          </a:prstGeom>
          <a:noFill/>
        </p:spPr>
        <p:txBody>
          <a:bodyPr wrap="square" rtlCol="0">
            <a:spAutoFit/>
          </a:bodyPr>
          <a:lstStyle/>
          <a:p>
            <a:r>
              <a:rPr lang="nl-NL" sz="2000" dirty="0"/>
              <a:t>Is daar niet blij mee.</a:t>
            </a:r>
          </a:p>
        </p:txBody>
      </p:sp>
      <p:cxnSp>
        <p:nvCxnSpPr>
          <p:cNvPr id="13" name="Rechte verbindingslijn met pijl 12">
            <a:extLst>
              <a:ext uri="{FF2B5EF4-FFF2-40B4-BE49-F238E27FC236}">
                <a16:creationId xmlns:a16="http://schemas.microsoft.com/office/drawing/2014/main" id="{E83F2962-60A1-4E95-A667-6DE2B083618F}"/>
              </a:ext>
            </a:extLst>
          </p:cNvPr>
          <p:cNvCxnSpPr>
            <a:cxnSpLocks/>
            <a:endCxn id="9" idx="1"/>
          </p:cNvCxnSpPr>
          <p:nvPr/>
        </p:nvCxnSpPr>
        <p:spPr>
          <a:xfrm>
            <a:off x="4065563" y="4749624"/>
            <a:ext cx="3345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2B6E1A19-075E-4F7D-B8BF-97B509FB9C13}"/>
              </a:ext>
            </a:extLst>
          </p:cNvPr>
          <p:cNvCxnSpPr>
            <a:cxnSpLocks/>
            <a:endCxn id="10" idx="1"/>
          </p:cNvCxnSpPr>
          <p:nvPr/>
        </p:nvCxnSpPr>
        <p:spPr>
          <a:xfrm>
            <a:off x="6566452" y="5138793"/>
            <a:ext cx="844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DAB3D6FE-4D80-40AD-AD98-18194EFBD5C0}"/>
              </a:ext>
            </a:extLst>
          </p:cNvPr>
          <p:cNvCxnSpPr>
            <a:cxnSpLocks/>
            <a:endCxn id="11" idx="1"/>
          </p:cNvCxnSpPr>
          <p:nvPr/>
        </p:nvCxnSpPr>
        <p:spPr>
          <a:xfrm>
            <a:off x="6429291" y="5527962"/>
            <a:ext cx="1005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FC5CBC8-FEAA-43D1-9479-4F8BC0A78E63}"/>
              </a:ext>
            </a:extLst>
          </p:cNvPr>
          <p:cNvSpPr txBox="1"/>
          <p:nvPr/>
        </p:nvSpPr>
        <p:spPr>
          <a:xfrm>
            <a:off x="198783" y="265043"/>
            <a:ext cx="8931965" cy="400110"/>
          </a:xfrm>
          <a:prstGeom prst="rect">
            <a:avLst/>
          </a:prstGeom>
          <a:noFill/>
        </p:spPr>
        <p:txBody>
          <a:bodyPr wrap="square" rtlCol="0">
            <a:spAutoFit/>
          </a:bodyPr>
          <a:lstStyle/>
          <a:p>
            <a:r>
              <a:rPr lang="nl-NL" sz="2000" b="1" dirty="0"/>
              <a:t>Conflicten van sociaalpolitieke aard: de Guldensporenslag (1302) als voorbeeld</a:t>
            </a:r>
          </a:p>
        </p:txBody>
      </p:sp>
      <p:pic>
        <p:nvPicPr>
          <p:cNvPr id="7" name="Afbeelding 6" descr="Afbeelding met tekst, stof&#10;&#10;Automatisch gegenereerde beschrijving">
            <a:extLst>
              <a:ext uri="{FF2B5EF4-FFF2-40B4-BE49-F238E27FC236}">
                <a16:creationId xmlns:a16="http://schemas.microsoft.com/office/drawing/2014/main" id="{5EC5126C-B0D8-4DAF-AEB0-E52ED2F8BD05}"/>
              </a:ext>
            </a:extLst>
          </p:cNvPr>
          <p:cNvPicPr>
            <a:picLocks noChangeAspect="1"/>
          </p:cNvPicPr>
          <p:nvPr/>
        </p:nvPicPr>
        <p:blipFill rotWithShape="1">
          <a:blip r:embed="rId2">
            <a:extLst>
              <a:ext uri="{28A0092B-C50C-407E-A947-70E740481C1C}">
                <a14:useLocalDpi xmlns:a14="http://schemas.microsoft.com/office/drawing/2010/main" val="0"/>
              </a:ext>
            </a:extLst>
          </a:blip>
          <a:srcRect b="52467"/>
          <a:stretch/>
        </p:blipFill>
        <p:spPr>
          <a:xfrm>
            <a:off x="6268281" y="3954875"/>
            <a:ext cx="1619418" cy="1956168"/>
          </a:xfrm>
          <a:prstGeom prst="rect">
            <a:avLst/>
          </a:prstGeom>
        </p:spPr>
      </p:pic>
      <p:sp>
        <p:nvSpPr>
          <p:cNvPr id="8" name="Tekstvak 7">
            <a:extLst>
              <a:ext uri="{FF2B5EF4-FFF2-40B4-BE49-F238E27FC236}">
                <a16:creationId xmlns:a16="http://schemas.microsoft.com/office/drawing/2014/main" id="{C19C08BC-67A0-4327-B4E9-A6B9ECAC38D3}"/>
              </a:ext>
            </a:extLst>
          </p:cNvPr>
          <p:cNvSpPr txBox="1"/>
          <p:nvPr/>
        </p:nvSpPr>
        <p:spPr>
          <a:xfrm>
            <a:off x="8046724" y="3954875"/>
            <a:ext cx="4026005" cy="1015663"/>
          </a:xfrm>
          <a:prstGeom prst="rect">
            <a:avLst/>
          </a:prstGeom>
          <a:noFill/>
        </p:spPr>
        <p:txBody>
          <a:bodyPr wrap="square" rtlCol="0">
            <a:spAutoFit/>
          </a:bodyPr>
          <a:lstStyle/>
          <a:p>
            <a:r>
              <a:rPr lang="nl-NL" sz="2000" b="1" dirty="0" err="1"/>
              <a:t>Gwijde</a:t>
            </a:r>
            <a:r>
              <a:rPr lang="nl-NL" sz="2000" b="1" dirty="0"/>
              <a:t> van Vlaanderen</a:t>
            </a:r>
          </a:p>
          <a:p>
            <a:pPr marL="342900" indent="-342900">
              <a:buFont typeface="Arial" panose="020B0604020202020204" pitchFamily="34" charset="0"/>
              <a:buChar char="•"/>
            </a:pPr>
            <a:r>
              <a:rPr lang="nl-NL" sz="2000" dirty="0"/>
              <a:t>Moeizame relatie met patriciaat</a:t>
            </a:r>
          </a:p>
          <a:p>
            <a:pPr marL="342900" indent="-342900">
              <a:buFont typeface="Arial" panose="020B0604020202020204" pitchFamily="34" charset="0"/>
              <a:buChar char="•"/>
            </a:pPr>
            <a:r>
              <a:rPr lang="nl-NL" sz="2000" dirty="0"/>
              <a:t>Kiest partij voor het gemeen</a:t>
            </a:r>
          </a:p>
        </p:txBody>
      </p:sp>
      <p:sp>
        <p:nvSpPr>
          <p:cNvPr id="15" name="Gelijkbenige driehoek 14">
            <a:extLst>
              <a:ext uri="{FF2B5EF4-FFF2-40B4-BE49-F238E27FC236}">
                <a16:creationId xmlns:a16="http://schemas.microsoft.com/office/drawing/2014/main" id="{35F9A513-9864-4A49-9C5B-DB66028F5E58}"/>
              </a:ext>
            </a:extLst>
          </p:cNvPr>
          <p:cNvSpPr/>
          <p:nvPr/>
        </p:nvSpPr>
        <p:spPr>
          <a:xfrm>
            <a:off x="848138" y="993913"/>
            <a:ext cx="5075583" cy="5599044"/>
          </a:xfrm>
          <a:prstGeom prst="triangle">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 name="Rechte verbindingslijn 16">
            <a:extLst>
              <a:ext uri="{FF2B5EF4-FFF2-40B4-BE49-F238E27FC236}">
                <a16:creationId xmlns:a16="http://schemas.microsoft.com/office/drawing/2014/main" id="{612B1531-5F91-49C9-A308-0C432E7C829D}"/>
              </a:ext>
            </a:extLst>
          </p:cNvPr>
          <p:cNvCxnSpPr>
            <a:cxnSpLocks/>
          </p:cNvCxnSpPr>
          <p:nvPr/>
        </p:nvCxnSpPr>
        <p:spPr>
          <a:xfrm>
            <a:off x="3087757" y="1656522"/>
            <a:ext cx="55659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88CE4BEA-A512-4E93-85C4-E6A84122A4A0}"/>
              </a:ext>
            </a:extLst>
          </p:cNvPr>
          <p:cNvSpPr txBox="1"/>
          <p:nvPr/>
        </p:nvSpPr>
        <p:spPr>
          <a:xfrm>
            <a:off x="2597428" y="4319005"/>
            <a:ext cx="1510746" cy="400110"/>
          </a:xfrm>
          <a:prstGeom prst="rect">
            <a:avLst/>
          </a:prstGeom>
          <a:noFill/>
          <a:ln>
            <a:solidFill>
              <a:srgbClr val="002060"/>
            </a:solidFill>
          </a:ln>
        </p:spPr>
        <p:txBody>
          <a:bodyPr wrap="square" rtlCol="0">
            <a:spAutoFit/>
          </a:bodyPr>
          <a:lstStyle/>
          <a:p>
            <a:r>
              <a:rPr lang="nl-NL" sz="2000" dirty="0"/>
              <a:t>Het gemeen</a:t>
            </a:r>
          </a:p>
        </p:txBody>
      </p:sp>
      <p:sp>
        <p:nvSpPr>
          <p:cNvPr id="19" name="Tekstvak 18">
            <a:extLst>
              <a:ext uri="{FF2B5EF4-FFF2-40B4-BE49-F238E27FC236}">
                <a16:creationId xmlns:a16="http://schemas.microsoft.com/office/drawing/2014/main" id="{C0FE77A0-D84F-4415-96D0-A15115DC92C6}"/>
              </a:ext>
            </a:extLst>
          </p:cNvPr>
          <p:cNvSpPr txBox="1"/>
          <p:nvPr/>
        </p:nvSpPr>
        <p:spPr>
          <a:xfrm>
            <a:off x="1669776" y="1054820"/>
            <a:ext cx="1258955" cy="400110"/>
          </a:xfrm>
          <a:prstGeom prst="rect">
            <a:avLst/>
          </a:prstGeom>
          <a:solidFill>
            <a:schemeClr val="bg2">
              <a:lumMod val="90000"/>
            </a:schemeClr>
          </a:solidFill>
          <a:ln>
            <a:solidFill>
              <a:srgbClr val="002060"/>
            </a:solidFill>
          </a:ln>
        </p:spPr>
        <p:txBody>
          <a:bodyPr wrap="square" rtlCol="0">
            <a:spAutoFit/>
          </a:bodyPr>
          <a:lstStyle/>
          <a:p>
            <a:r>
              <a:rPr lang="nl-NL" sz="2000" dirty="0"/>
              <a:t>Patriciaat</a:t>
            </a:r>
          </a:p>
        </p:txBody>
      </p:sp>
      <p:cxnSp>
        <p:nvCxnSpPr>
          <p:cNvPr id="6" name="Rechte verbindingslijn met pijl 5">
            <a:extLst>
              <a:ext uri="{FF2B5EF4-FFF2-40B4-BE49-F238E27FC236}">
                <a16:creationId xmlns:a16="http://schemas.microsoft.com/office/drawing/2014/main" id="{9CA44637-9B95-4841-BC01-D9E0FF7924A5}"/>
              </a:ext>
            </a:extLst>
          </p:cNvPr>
          <p:cNvCxnSpPr>
            <a:cxnSpLocks/>
          </p:cNvCxnSpPr>
          <p:nvPr/>
        </p:nvCxnSpPr>
        <p:spPr>
          <a:xfrm flipH="1">
            <a:off x="2517922" y="1580224"/>
            <a:ext cx="53006" cy="2613487"/>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27B372D-1B5F-41AD-93D1-C4AFBFA4367C}"/>
              </a:ext>
            </a:extLst>
          </p:cNvPr>
          <p:cNvSpPr txBox="1"/>
          <p:nvPr/>
        </p:nvSpPr>
        <p:spPr>
          <a:xfrm>
            <a:off x="1338470" y="2445163"/>
            <a:ext cx="1749287" cy="646331"/>
          </a:xfrm>
          <a:prstGeom prst="rect">
            <a:avLst/>
          </a:prstGeom>
          <a:noFill/>
        </p:spPr>
        <p:txBody>
          <a:bodyPr wrap="square" rtlCol="0">
            <a:spAutoFit/>
          </a:bodyPr>
          <a:lstStyle/>
          <a:p>
            <a:r>
              <a:rPr lang="nl-NL" dirty="0"/>
              <a:t>Moeizame </a:t>
            </a:r>
          </a:p>
          <a:p>
            <a:r>
              <a:rPr lang="nl-NL" dirty="0"/>
              <a:t>relatie</a:t>
            </a:r>
          </a:p>
        </p:txBody>
      </p:sp>
      <p:pic>
        <p:nvPicPr>
          <p:cNvPr id="22" name="Afbeelding 21" descr="Afbeelding met tekst, oud&#10;&#10;Automatisch gegenereerde beschrijving">
            <a:extLst>
              <a:ext uri="{FF2B5EF4-FFF2-40B4-BE49-F238E27FC236}">
                <a16:creationId xmlns:a16="http://schemas.microsoft.com/office/drawing/2014/main" id="{B9D7D7A7-0916-41D7-877A-D4488D3EB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283" y="946957"/>
            <a:ext cx="1619416" cy="2000913"/>
          </a:xfrm>
          <a:prstGeom prst="rect">
            <a:avLst/>
          </a:prstGeom>
        </p:spPr>
      </p:pic>
      <p:sp>
        <p:nvSpPr>
          <p:cNvPr id="23" name="Tekstvak 22">
            <a:extLst>
              <a:ext uri="{FF2B5EF4-FFF2-40B4-BE49-F238E27FC236}">
                <a16:creationId xmlns:a16="http://schemas.microsoft.com/office/drawing/2014/main" id="{854272D8-39AB-4BA5-A15E-3820C440737D}"/>
              </a:ext>
            </a:extLst>
          </p:cNvPr>
          <p:cNvSpPr txBox="1"/>
          <p:nvPr/>
        </p:nvSpPr>
        <p:spPr>
          <a:xfrm>
            <a:off x="8046723" y="917841"/>
            <a:ext cx="4145277" cy="1631216"/>
          </a:xfrm>
          <a:prstGeom prst="rect">
            <a:avLst/>
          </a:prstGeom>
          <a:noFill/>
        </p:spPr>
        <p:txBody>
          <a:bodyPr wrap="square" rtlCol="0">
            <a:spAutoFit/>
          </a:bodyPr>
          <a:lstStyle/>
          <a:p>
            <a:r>
              <a:rPr lang="nl-NL" sz="2000" b="1" dirty="0"/>
              <a:t>Filips IV</a:t>
            </a:r>
          </a:p>
          <a:p>
            <a:pPr marL="342900" indent="-342900">
              <a:buFont typeface="Arial" panose="020B0604020202020204" pitchFamily="34" charset="0"/>
              <a:buChar char="•"/>
            </a:pPr>
            <a:r>
              <a:rPr lang="nl-NL" sz="2000" dirty="0"/>
              <a:t>De vijand van mijn vijand is mijn vriend</a:t>
            </a:r>
          </a:p>
          <a:p>
            <a:pPr marL="342900" indent="-342900">
              <a:buFont typeface="Arial" panose="020B0604020202020204" pitchFamily="34" charset="0"/>
              <a:buChar char="•"/>
            </a:pPr>
            <a:r>
              <a:rPr lang="nl-NL" sz="2000" dirty="0"/>
              <a:t>Kiest partij voor patriciaat, dat hem prompt van geld voorziet</a:t>
            </a:r>
          </a:p>
        </p:txBody>
      </p:sp>
      <p:cxnSp>
        <p:nvCxnSpPr>
          <p:cNvPr id="13" name="Rechte verbindingslijn 12">
            <a:extLst>
              <a:ext uri="{FF2B5EF4-FFF2-40B4-BE49-F238E27FC236}">
                <a16:creationId xmlns:a16="http://schemas.microsoft.com/office/drawing/2014/main" id="{AFBAA6ED-BEB4-4078-9F11-99B8EACA35E2}"/>
              </a:ext>
            </a:extLst>
          </p:cNvPr>
          <p:cNvCxnSpPr>
            <a:cxnSpLocks/>
            <a:endCxn id="19" idx="3"/>
          </p:cNvCxnSpPr>
          <p:nvPr/>
        </p:nvCxnSpPr>
        <p:spPr>
          <a:xfrm flipH="1" flipV="1">
            <a:off x="2928731" y="1254875"/>
            <a:ext cx="450573" cy="2028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34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378A378-D98B-4DB2-8C00-5A98D571CAB1}"/>
              </a:ext>
            </a:extLst>
          </p:cNvPr>
          <p:cNvSpPr txBox="1"/>
          <p:nvPr/>
        </p:nvSpPr>
        <p:spPr>
          <a:xfrm>
            <a:off x="198783" y="265043"/>
            <a:ext cx="8931965" cy="400110"/>
          </a:xfrm>
          <a:prstGeom prst="rect">
            <a:avLst/>
          </a:prstGeom>
          <a:noFill/>
        </p:spPr>
        <p:txBody>
          <a:bodyPr wrap="square" rtlCol="0">
            <a:spAutoFit/>
          </a:bodyPr>
          <a:lstStyle/>
          <a:p>
            <a:r>
              <a:rPr lang="nl-NL" sz="2000" b="1" dirty="0"/>
              <a:t>Conflicten van sociaalpolitieke aard: de Guldensporenslag (1302) als voorbeeld</a:t>
            </a:r>
          </a:p>
        </p:txBody>
      </p:sp>
      <p:sp>
        <p:nvSpPr>
          <p:cNvPr id="3" name="Tekstvak 2">
            <a:extLst>
              <a:ext uri="{FF2B5EF4-FFF2-40B4-BE49-F238E27FC236}">
                <a16:creationId xmlns:a16="http://schemas.microsoft.com/office/drawing/2014/main" id="{C672B23A-971D-43DB-974E-8E855722C090}"/>
              </a:ext>
            </a:extLst>
          </p:cNvPr>
          <p:cNvSpPr txBox="1"/>
          <p:nvPr/>
        </p:nvSpPr>
        <p:spPr>
          <a:xfrm>
            <a:off x="198783" y="907774"/>
            <a:ext cx="5433391" cy="1323439"/>
          </a:xfrm>
          <a:prstGeom prst="rect">
            <a:avLst/>
          </a:prstGeom>
          <a:noFill/>
        </p:spPr>
        <p:txBody>
          <a:bodyPr wrap="square" rtlCol="0">
            <a:spAutoFit/>
          </a:bodyPr>
          <a:lstStyle/>
          <a:p>
            <a:pPr marL="342900" indent="-342900">
              <a:buFont typeface="Arial" panose="020B0604020202020204" pitchFamily="34" charset="0"/>
              <a:buChar char="•"/>
            </a:pPr>
            <a:r>
              <a:rPr lang="nl-NL" sz="2000" dirty="0"/>
              <a:t>Franse soldaten komen naar Vlaanderen.</a:t>
            </a:r>
          </a:p>
          <a:p>
            <a:pPr marL="342900" indent="-342900">
              <a:buFont typeface="Arial" panose="020B0604020202020204" pitchFamily="34" charset="0"/>
              <a:buChar char="•"/>
            </a:pPr>
            <a:r>
              <a:rPr lang="nl-NL" sz="2000" dirty="0"/>
              <a:t>In Brugge loopt dat uit de hand: de Franse soldaten worden afgeslacht door het gemeen.</a:t>
            </a:r>
          </a:p>
          <a:p>
            <a:pPr marL="342900" indent="-342900">
              <a:buFont typeface="Arial" panose="020B0604020202020204" pitchFamily="34" charset="0"/>
              <a:buChar char="•"/>
            </a:pPr>
            <a:r>
              <a:rPr lang="nl-NL" sz="2000" dirty="0"/>
              <a:t>Filips IV is </a:t>
            </a:r>
            <a:r>
              <a:rPr lang="nl-NL" sz="2000" dirty="0" err="1"/>
              <a:t>not</a:t>
            </a:r>
            <a:r>
              <a:rPr lang="nl-NL" sz="2000" dirty="0"/>
              <a:t> </a:t>
            </a:r>
            <a:r>
              <a:rPr lang="nl-NL" sz="2000" dirty="0" err="1"/>
              <a:t>amused</a:t>
            </a:r>
            <a:r>
              <a:rPr lang="nl-NL" sz="2000" dirty="0"/>
              <a:t> en stuurt ridderleger.</a:t>
            </a:r>
          </a:p>
        </p:txBody>
      </p:sp>
      <p:sp>
        <p:nvSpPr>
          <p:cNvPr id="5" name="Tekstvak 4">
            <a:extLst>
              <a:ext uri="{FF2B5EF4-FFF2-40B4-BE49-F238E27FC236}">
                <a16:creationId xmlns:a16="http://schemas.microsoft.com/office/drawing/2014/main" id="{DD48DDAA-ED13-4C5D-9C2D-53C834EB461A}"/>
              </a:ext>
            </a:extLst>
          </p:cNvPr>
          <p:cNvSpPr txBox="1"/>
          <p:nvPr/>
        </p:nvSpPr>
        <p:spPr>
          <a:xfrm>
            <a:off x="198783" y="2622397"/>
            <a:ext cx="4982818" cy="2554545"/>
          </a:xfrm>
          <a:prstGeom prst="rect">
            <a:avLst/>
          </a:prstGeom>
          <a:noFill/>
        </p:spPr>
        <p:txBody>
          <a:bodyPr wrap="square">
            <a:spAutoFit/>
          </a:bodyPr>
          <a:lstStyle/>
          <a:p>
            <a:r>
              <a:rPr lang="nl-NL" sz="2000" dirty="0"/>
              <a:t>Bij Kortrijk: Guldensporenslag. </a:t>
            </a:r>
          </a:p>
          <a:p>
            <a:pPr marL="342900" indent="-342900">
              <a:buFont typeface="Arial" panose="020B0604020202020204" pitchFamily="34" charset="0"/>
              <a:buChar char="•"/>
            </a:pPr>
            <a:r>
              <a:rPr lang="nl-NL" sz="2000" dirty="0"/>
              <a:t>Vijfhonderd Vlaamse edelen en </a:t>
            </a:r>
            <a:r>
              <a:rPr lang="nl-NL" sz="2000" dirty="0" err="1"/>
              <a:t>negen-duizend</a:t>
            </a:r>
            <a:r>
              <a:rPr lang="nl-NL" sz="2000" dirty="0"/>
              <a:t> boeren en burgers tegenover de Franse riddermacht. </a:t>
            </a:r>
          </a:p>
          <a:p>
            <a:pPr marL="342900" indent="-342900">
              <a:buFont typeface="Arial" panose="020B0604020202020204" pitchFamily="34" charset="0"/>
              <a:buChar char="•"/>
            </a:pPr>
            <a:r>
              <a:rPr lang="nl-NL" sz="2000" dirty="0"/>
              <a:t>Ridders verliezen!</a:t>
            </a:r>
          </a:p>
          <a:p>
            <a:pPr marL="342900" indent="-342900">
              <a:buFont typeface="Arial" panose="020B0604020202020204" pitchFamily="34" charset="0"/>
              <a:buChar char="•"/>
            </a:pPr>
            <a:r>
              <a:rPr lang="nl-NL" sz="2000" dirty="0"/>
              <a:t>Gevolg op korte termijn: patriciaat verliest sterk aan invloed. Het gemeen krijgt zelfs een deel van de bestuursmacht.</a:t>
            </a:r>
          </a:p>
        </p:txBody>
      </p:sp>
      <p:pic>
        <p:nvPicPr>
          <p:cNvPr id="7" name="Afbeelding 6">
            <a:extLst>
              <a:ext uri="{FF2B5EF4-FFF2-40B4-BE49-F238E27FC236}">
                <a16:creationId xmlns:a16="http://schemas.microsoft.com/office/drawing/2014/main" id="{57DE9B39-6A6B-4AEF-86E1-6CA6B7BE50DB}"/>
              </a:ext>
            </a:extLst>
          </p:cNvPr>
          <p:cNvPicPr>
            <a:picLocks noChangeAspect="1"/>
          </p:cNvPicPr>
          <p:nvPr/>
        </p:nvPicPr>
        <p:blipFill>
          <a:blip r:embed="rId2"/>
          <a:stretch>
            <a:fillRect/>
          </a:stretch>
        </p:blipFill>
        <p:spPr>
          <a:xfrm>
            <a:off x="5433390" y="1033671"/>
            <a:ext cx="6758609" cy="5824330"/>
          </a:xfrm>
          <a:prstGeom prst="rect">
            <a:avLst/>
          </a:prstGeom>
        </p:spPr>
      </p:pic>
      <p:sp>
        <p:nvSpPr>
          <p:cNvPr id="9" name="Tekstvak 8">
            <a:extLst>
              <a:ext uri="{FF2B5EF4-FFF2-40B4-BE49-F238E27FC236}">
                <a16:creationId xmlns:a16="http://schemas.microsoft.com/office/drawing/2014/main" id="{FAD85A1E-885B-4685-9B29-B89433EEF71A}"/>
              </a:ext>
            </a:extLst>
          </p:cNvPr>
          <p:cNvSpPr txBox="1"/>
          <p:nvPr/>
        </p:nvSpPr>
        <p:spPr>
          <a:xfrm>
            <a:off x="198782" y="5368071"/>
            <a:ext cx="5234607" cy="1015663"/>
          </a:xfrm>
          <a:prstGeom prst="rect">
            <a:avLst/>
          </a:prstGeom>
          <a:noFill/>
        </p:spPr>
        <p:txBody>
          <a:bodyPr wrap="square">
            <a:spAutoFit/>
          </a:bodyPr>
          <a:lstStyle/>
          <a:p>
            <a:r>
              <a:rPr lang="nl-NL" sz="2000" dirty="0"/>
              <a:t>Maar: na enkele jaren wil </a:t>
            </a:r>
            <a:r>
              <a:rPr lang="nl-NL" sz="2000" dirty="0" err="1"/>
              <a:t>Gwijde</a:t>
            </a:r>
            <a:r>
              <a:rPr lang="nl-NL" sz="2000" dirty="0"/>
              <a:t> zijn greep op de steden versterken, steunt daartoe het patriciaat en draait alle veranderingen terug. </a:t>
            </a:r>
          </a:p>
        </p:txBody>
      </p:sp>
    </p:spTree>
    <p:extLst>
      <p:ext uri="{BB962C8B-B14F-4D97-AF65-F5344CB8AC3E}">
        <p14:creationId xmlns:p14="http://schemas.microsoft.com/office/powerpoint/2010/main" val="29324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FA559DD-8EE8-4B28-B9C0-CB37EE0C5032}"/>
              </a:ext>
            </a:extLst>
          </p:cNvPr>
          <p:cNvSpPr txBox="1"/>
          <p:nvPr/>
        </p:nvSpPr>
        <p:spPr>
          <a:xfrm>
            <a:off x="3049171" y="2609875"/>
            <a:ext cx="6333979" cy="1631216"/>
          </a:xfrm>
          <a:prstGeom prst="rect">
            <a:avLst/>
          </a:prstGeom>
          <a:noFill/>
          <a:ln>
            <a:solidFill>
              <a:schemeClr val="accent1"/>
            </a:solidFill>
          </a:ln>
        </p:spPr>
        <p:txBody>
          <a:bodyPr wrap="square">
            <a:spAutoFit/>
          </a:bodyPr>
          <a:lstStyle/>
          <a:p>
            <a:pPr algn="l"/>
            <a:r>
              <a:rPr lang="nl-NL" sz="2000" b="1" i="0" u="none" strike="noStrike" baseline="0" dirty="0"/>
              <a:t>Kenmerkende aspecten</a:t>
            </a:r>
          </a:p>
          <a:p>
            <a:pPr algn="l"/>
            <a:r>
              <a:rPr lang="nl-NL" sz="2000" b="0" i="0" u="none" strike="noStrike" baseline="0" dirty="0"/>
              <a:t>13 De opkomst van handel en ambacht die de basis legde voor het herleven van een agrarisch-urbane samenleving.</a:t>
            </a:r>
          </a:p>
          <a:p>
            <a:pPr algn="l"/>
            <a:r>
              <a:rPr lang="nl-NL" sz="2000" b="0" i="0" u="none" strike="noStrike" baseline="0" dirty="0"/>
              <a:t>14 De opkomst van de stedelijke burgerij en de toenemende zelfstandigheid van steden.</a:t>
            </a:r>
            <a:endParaRPr lang="nl-NL" sz="2000" dirty="0"/>
          </a:p>
        </p:txBody>
      </p:sp>
    </p:spTree>
    <p:extLst>
      <p:ext uri="{BB962C8B-B14F-4D97-AF65-F5344CB8AC3E}">
        <p14:creationId xmlns:p14="http://schemas.microsoft.com/office/powerpoint/2010/main" val="391157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4F9352D-AC93-4775-BD25-148BBCE7AAC1}"/>
              </a:ext>
            </a:extLst>
          </p:cNvPr>
          <p:cNvSpPr txBox="1"/>
          <p:nvPr/>
        </p:nvSpPr>
        <p:spPr>
          <a:xfrm>
            <a:off x="168793" y="899413"/>
            <a:ext cx="6294782" cy="707886"/>
          </a:xfrm>
          <a:prstGeom prst="rect">
            <a:avLst/>
          </a:prstGeom>
          <a:noFill/>
        </p:spPr>
        <p:txBody>
          <a:bodyPr wrap="square" rtlCol="0">
            <a:spAutoFit/>
          </a:bodyPr>
          <a:lstStyle/>
          <a:p>
            <a:r>
              <a:rPr lang="nl-NL" sz="2000" dirty="0"/>
              <a:t>Vlaanderen: hoogste graanopbrengst per hectare. </a:t>
            </a:r>
          </a:p>
          <a:p>
            <a:r>
              <a:rPr lang="nl-NL" sz="2000" dirty="0"/>
              <a:t>Gevolg: minder sterfte door honger dan elders. </a:t>
            </a:r>
          </a:p>
        </p:txBody>
      </p:sp>
      <p:sp>
        <p:nvSpPr>
          <p:cNvPr id="6" name="Tekstvak 5">
            <a:extLst>
              <a:ext uri="{FF2B5EF4-FFF2-40B4-BE49-F238E27FC236}">
                <a16:creationId xmlns:a16="http://schemas.microsoft.com/office/drawing/2014/main" id="{29F7BAAC-2779-413A-AE25-C6FE5DC47DEC}"/>
              </a:ext>
            </a:extLst>
          </p:cNvPr>
          <p:cNvSpPr txBox="1"/>
          <p:nvPr/>
        </p:nvSpPr>
        <p:spPr>
          <a:xfrm>
            <a:off x="168793" y="1899372"/>
            <a:ext cx="6944872" cy="707886"/>
          </a:xfrm>
          <a:prstGeom prst="rect">
            <a:avLst/>
          </a:prstGeom>
          <a:noFill/>
        </p:spPr>
        <p:txBody>
          <a:bodyPr wrap="square" rtlCol="0">
            <a:spAutoFit/>
          </a:bodyPr>
          <a:lstStyle/>
          <a:p>
            <a:r>
              <a:rPr lang="nl-NL" sz="2000" dirty="0"/>
              <a:t>Bevolkingsgroei in Vlaanderen: héél langzaam, maar sneller dan elders. Gevolg: toenemende vraag naar voedsel. </a:t>
            </a:r>
          </a:p>
        </p:txBody>
      </p:sp>
      <p:sp>
        <p:nvSpPr>
          <p:cNvPr id="8" name="Tekstvak 7">
            <a:extLst>
              <a:ext uri="{FF2B5EF4-FFF2-40B4-BE49-F238E27FC236}">
                <a16:creationId xmlns:a16="http://schemas.microsoft.com/office/drawing/2014/main" id="{D98268DF-9D20-4EFF-8327-E0C807895856}"/>
              </a:ext>
            </a:extLst>
          </p:cNvPr>
          <p:cNvSpPr txBox="1"/>
          <p:nvPr/>
        </p:nvSpPr>
        <p:spPr>
          <a:xfrm>
            <a:off x="175295" y="2899331"/>
            <a:ext cx="5579899" cy="1015663"/>
          </a:xfrm>
          <a:prstGeom prst="rect">
            <a:avLst/>
          </a:prstGeom>
          <a:noFill/>
        </p:spPr>
        <p:txBody>
          <a:bodyPr wrap="square" rtlCol="0">
            <a:spAutoFit/>
          </a:bodyPr>
          <a:lstStyle/>
          <a:p>
            <a:pPr marL="342900" indent="-342900">
              <a:buFont typeface="Arial" panose="020B0604020202020204" pitchFamily="34" charset="0"/>
              <a:buChar char="•"/>
            </a:pPr>
            <a:r>
              <a:rPr lang="nl-NL" sz="2000" dirty="0"/>
              <a:t>Bossen kappen</a:t>
            </a:r>
          </a:p>
          <a:p>
            <a:pPr marL="342900" indent="-342900">
              <a:buFont typeface="Arial" panose="020B0604020202020204" pitchFamily="34" charset="0"/>
              <a:buChar char="•"/>
            </a:pPr>
            <a:r>
              <a:rPr lang="nl-NL" sz="2000" dirty="0"/>
              <a:t>Omdijken van laag liggende gebieden</a:t>
            </a:r>
          </a:p>
          <a:p>
            <a:pPr marL="342900" indent="-342900">
              <a:buFont typeface="Arial" panose="020B0604020202020204" pitchFamily="34" charset="0"/>
              <a:buChar char="•"/>
            </a:pPr>
            <a:r>
              <a:rPr lang="nl-NL" sz="2000" dirty="0"/>
              <a:t>Moerassen dempen</a:t>
            </a:r>
          </a:p>
        </p:txBody>
      </p:sp>
      <p:sp>
        <p:nvSpPr>
          <p:cNvPr id="10" name="Tekstvak 9">
            <a:extLst>
              <a:ext uri="{FF2B5EF4-FFF2-40B4-BE49-F238E27FC236}">
                <a16:creationId xmlns:a16="http://schemas.microsoft.com/office/drawing/2014/main" id="{63068533-2295-449F-A3D7-455D34F60106}"/>
              </a:ext>
            </a:extLst>
          </p:cNvPr>
          <p:cNvSpPr txBox="1"/>
          <p:nvPr/>
        </p:nvSpPr>
        <p:spPr>
          <a:xfrm>
            <a:off x="184797" y="4154480"/>
            <a:ext cx="5911203" cy="1323439"/>
          </a:xfrm>
          <a:prstGeom prst="rect">
            <a:avLst/>
          </a:prstGeom>
          <a:noFill/>
        </p:spPr>
        <p:txBody>
          <a:bodyPr wrap="square">
            <a:spAutoFit/>
          </a:bodyPr>
          <a:lstStyle/>
          <a:p>
            <a:pPr marL="342900" indent="-342900">
              <a:buFont typeface="Arial" panose="020B0604020202020204" pitchFamily="34" charset="0"/>
              <a:buChar char="•"/>
            </a:pPr>
            <a:r>
              <a:rPr lang="nl-NL" sz="2000" dirty="0"/>
              <a:t>Drieslagstelsel vervangt tweeslagstelsel (dankzij betere bemesting en door diversificatie)</a:t>
            </a:r>
          </a:p>
          <a:p>
            <a:pPr marL="342900" indent="-342900">
              <a:buFont typeface="Arial" panose="020B0604020202020204" pitchFamily="34" charset="0"/>
              <a:buChar char="•"/>
            </a:pPr>
            <a:r>
              <a:rPr lang="nl-NL" sz="2000" dirty="0"/>
              <a:t>Betere ploeg: ploegen kan nu dieper en sneller</a:t>
            </a:r>
          </a:p>
          <a:p>
            <a:pPr marL="342900" indent="-342900">
              <a:buFont typeface="Arial" panose="020B0604020202020204" pitchFamily="34" charset="0"/>
              <a:buChar char="•"/>
            </a:pPr>
            <a:r>
              <a:rPr lang="nl-NL" sz="2000" dirty="0"/>
              <a:t>Wendbare paarden vervangen lompe ossen</a:t>
            </a:r>
          </a:p>
        </p:txBody>
      </p:sp>
      <p:sp>
        <p:nvSpPr>
          <p:cNvPr id="35" name="Rechteraccolade 34">
            <a:extLst>
              <a:ext uri="{FF2B5EF4-FFF2-40B4-BE49-F238E27FC236}">
                <a16:creationId xmlns:a16="http://schemas.microsoft.com/office/drawing/2014/main" id="{2568063B-6D86-4CD9-8395-ED54B039DAFC}"/>
              </a:ext>
            </a:extLst>
          </p:cNvPr>
          <p:cNvSpPr/>
          <p:nvPr/>
        </p:nvSpPr>
        <p:spPr>
          <a:xfrm>
            <a:off x="4515544" y="2899330"/>
            <a:ext cx="331304" cy="1015663"/>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6" name="Tekstvak 35">
            <a:extLst>
              <a:ext uri="{FF2B5EF4-FFF2-40B4-BE49-F238E27FC236}">
                <a16:creationId xmlns:a16="http://schemas.microsoft.com/office/drawing/2014/main" id="{4BE55018-C244-41A1-9286-BE9B8A79AC5D}"/>
              </a:ext>
            </a:extLst>
          </p:cNvPr>
          <p:cNvSpPr txBox="1"/>
          <p:nvPr/>
        </p:nvSpPr>
        <p:spPr>
          <a:xfrm>
            <a:off x="5028282" y="3023070"/>
            <a:ext cx="2087585" cy="707886"/>
          </a:xfrm>
          <a:prstGeom prst="rect">
            <a:avLst/>
          </a:prstGeom>
          <a:noFill/>
        </p:spPr>
        <p:txBody>
          <a:bodyPr wrap="square" rtlCol="0">
            <a:spAutoFit/>
          </a:bodyPr>
          <a:lstStyle/>
          <a:p>
            <a:r>
              <a:rPr lang="nl-NL" sz="2000" dirty="0"/>
              <a:t>Onder leiding van adel en kloosters</a:t>
            </a:r>
          </a:p>
        </p:txBody>
      </p:sp>
      <p:sp>
        <p:nvSpPr>
          <p:cNvPr id="3" name="Tekstvak 2">
            <a:extLst>
              <a:ext uri="{FF2B5EF4-FFF2-40B4-BE49-F238E27FC236}">
                <a16:creationId xmlns:a16="http://schemas.microsoft.com/office/drawing/2014/main" id="{1D200755-2AEC-43BF-9EFA-9922EB2993FA}"/>
              </a:ext>
            </a:extLst>
          </p:cNvPr>
          <p:cNvSpPr txBox="1"/>
          <p:nvPr/>
        </p:nvSpPr>
        <p:spPr>
          <a:xfrm>
            <a:off x="184797" y="253218"/>
            <a:ext cx="7411757" cy="400110"/>
          </a:xfrm>
          <a:prstGeom prst="rect">
            <a:avLst/>
          </a:prstGeom>
          <a:noFill/>
        </p:spPr>
        <p:txBody>
          <a:bodyPr wrap="square" rtlCol="0">
            <a:spAutoFit/>
          </a:bodyPr>
          <a:lstStyle/>
          <a:p>
            <a:r>
              <a:rPr lang="nl-NL" sz="2000" b="1" dirty="0"/>
              <a:t>Het verband tussen bevolkingsgroei en hogere graanopbrengst</a:t>
            </a:r>
          </a:p>
        </p:txBody>
      </p:sp>
      <p:pic>
        <p:nvPicPr>
          <p:cNvPr id="7" name="Afbeelding 6">
            <a:extLst>
              <a:ext uri="{FF2B5EF4-FFF2-40B4-BE49-F238E27FC236}">
                <a16:creationId xmlns:a16="http://schemas.microsoft.com/office/drawing/2014/main" id="{9180C289-FB3F-4832-9EE1-7955FBEEF769}"/>
              </a:ext>
            </a:extLst>
          </p:cNvPr>
          <p:cNvPicPr>
            <a:picLocks noChangeAspect="1"/>
          </p:cNvPicPr>
          <p:nvPr/>
        </p:nvPicPr>
        <p:blipFill rotWithShape="1">
          <a:blip r:embed="rId3"/>
          <a:srcRect l="6970" t="11989" r="5391" b="8548"/>
          <a:stretch/>
        </p:blipFill>
        <p:spPr>
          <a:xfrm>
            <a:off x="5944055" y="4277903"/>
            <a:ext cx="6247946" cy="2607257"/>
          </a:xfrm>
          <a:prstGeom prst="rect">
            <a:avLst/>
          </a:prstGeom>
        </p:spPr>
      </p:pic>
    </p:spTree>
    <p:extLst>
      <p:ext uri="{BB962C8B-B14F-4D97-AF65-F5344CB8AC3E}">
        <p14:creationId xmlns:p14="http://schemas.microsoft.com/office/powerpoint/2010/main" val="14805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35"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94E7FA-AEC4-4524-80CE-1FA5C4CFAC99}"/>
              </a:ext>
            </a:extLst>
          </p:cNvPr>
          <p:cNvPicPr>
            <a:picLocks noChangeAspect="1"/>
          </p:cNvPicPr>
          <p:nvPr/>
        </p:nvPicPr>
        <p:blipFill>
          <a:blip r:embed="rId3"/>
          <a:stretch>
            <a:fillRect/>
          </a:stretch>
        </p:blipFill>
        <p:spPr>
          <a:xfrm>
            <a:off x="7235687" y="0"/>
            <a:ext cx="4956313" cy="6896317"/>
          </a:xfrm>
          <a:prstGeom prst="rect">
            <a:avLst/>
          </a:prstGeom>
        </p:spPr>
      </p:pic>
      <p:sp>
        <p:nvSpPr>
          <p:cNvPr id="19" name="Ovaal 18">
            <a:extLst>
              <a:ext uri="{FF2B5EF4-FFF2-40B4-BE49-F238E27FC236}">
                <a16:creationId xmlns:a16="http://schemas.microsoft.com/office/drawing/2014/main" id="{3A19DD6E-229C-4D91-B2D7-55DE0CFD95D4}"/>
              </a:ext>
            </a:extLst>
          </p:cNvPr>
          <p:cNvSpPr/>
          <p:nvPr/>
        </p:nvSpPr>
        <p:spPr>
          <a:xfrm>
            <a:off x="8481392" y="3582532"/>
            <a:ext cx="1457739" cy="989467"/>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met pijl 22">
            <a:extLst>
              <a:ext uri="{FF2B5EF4-FFF2-40B4-BE49-F238E27FC236}">
                <a16:creationId xmlns:a16="http://schemas.microsoft.com/office/drawing/2014/main" id="{75A9DD4D-EEBD-4321-BD9A-5CB8363BAC5C}"/>
              </a:ext>
            </a:extLst>
          </p:cNvPr>
          <p:cNvCxnSpPr>
            <a:cxnSpLocks/>
          </p:cNvCxnSpPr>
          <p:nvPr/>
        </p:nvCxnSpPr>
        <p:spPr>
          <a:xfrm flipH="1">
            <a:off x="8348871" y="4571999"/>
            <a:ext cx="424068" cy="76862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233BA66D-2396-43C9-BD9D-A106A5262C7F}"/>
              </a:ext>
            </a:extLst>
          </p:cNvPr>
          <p:cNvCxnSpPr>
            <a:cxnSpLocks/>
          </p:cNvCxnSpPr>
          <p:nvPr/>
        </p:nvCxnSpPr>
        <p:spPr>
          <a:xfrm flipV="1">
            <a:off x="8481392" y="3829878"/>
            <a:ext cx="2570921" cy="164804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BA95EC3D-D4FC-46F6-89EF-02219BEC4902}"/>
              </a:ext>
            </a:extLst>
          </p:cNvPr>
          <p:cNvCxnSpPr>
            <a:cxnSpLocks/>
          </p:cNvCxnSpPr>
          <p:nvPr/>
        </p:nvCxnSpPr>
        <p:spPr>
          <a:xfrm flipH="1" flipV="1">
            <a:off x="10794631" y="2411481"/>
            <a:ext cx="588986" cy="117105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75C7BDA2-3928-42AF-9391-025854707DE4}"/>
              </a:ext>
            </a:extLst>
          </p:cNvPr>
          <p:cNvCxnSpPr>
            <a:cxnSpLocks/>
          </p:cNvCxnSpPr>
          <p:nvPr/>
        </p:nvCxnSpPr>
        <p:spPr>
          <a:xfrm flipH="1" flipV="1">
            <a:off x="9939131" y="2997006"/>
            <a:ext cx="1444487" cy="58552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875593FA-3DAF-4809-8F93-3AF53F6DE397}"/>
              </a:ext>
            </a:extLst>
          </p:cNvPr>
          <p:cNvSpPr txBox="1"/>
          <p:nvPr/>
        </p:nvSpPr>
        <p:spPr>
          <a:xfrm>
            <a:off x="184797" y="906546"/>
            <a:ext cx="6806846" cy="1015663"/>
          </a:xfrm>
          <a:prstGeom prst="rect">
            <a:avLst/>
          </a:prstGeom>
          <a:noFill/>
        </p:spPr>
        <p:txBody>
          <a:bodyPr wrap="square">
            <a:spAutoFit/>
          </a:bodyPr>
          <a:lstStyle/>
          <a:p>
            <a:r>
              <a:rPr lang="nl-NL" sz="2000" dirty="0"/>
              <a:t>Vicieuze cirkel: meer landbouwgrond faciliteert verdere bevolkingsgroei, die weer meer landbouwgrond nodig maakt. Tussen 1050 en 1350 verdrievoudiging inwonertal.</a:t>
            </a:r>
          </a:p>
        </p:txBody>
      </p:sp>
      <p:sp>
        <p:nvSpPr>
          <p:cNvPr id="3" name="Tekstvak 2">
            <a:extLst>
              <a:ext uri="{FF2B5EF4-FFF2-40B4-BE49-F238E27FC236}">
                <a16:creationId xmlns:a16="http://schemas.microsoft.com/office/drawing/2014/main" id="{1D200755-2AEC-43BF-9EFA-9922EB2993FA}"/>
              </a:ext>
            </a:extLst>
          </p:cNvPr>
          <p:cNvSpPr txBox="1"/>
          <p:nvPr/>
        </p:nvSpPr>
        <p:spPr>
          <a:xfrm>
            <a:off x="184797" y="253218"/>
            <a:ext cx="7411757" cy="400110"/>
          </a:xfrm>
          <a:prstGeom prst="rect">
            <a:avLst/>
          </a:prstGeom>
          <a:noFill/>
        </p:spPr>
        <p:txBody>
          <a:bodyPr wrap="square" rtlCol="0">
            <a:spAutoFit/>
          </a:bodyPr>
          <a:lstStyle/>
          <a:p>
            <a:r>
              <a:rPr lang="nl-NL" sz="2000" b="1" dirty="0"/>
              <a:t>Het verband tussen bevolkingsgroei en hogere graanopbrengst</a:t>
            </a:r>
          </a:p>
        </p:txBody>
      </p:sp>
      <p:sp>
        <p:nvSpPr>
          <p:cNvPr id="17" name="Tekstvak 16">
            <a:extLst>
              <a:ext uri="{FF2B5EF4-FFF2-40B4-BE49-F238E27FC236}">
                <a16:creationId xmlns:a16="http://schemas.microsoft.com/office/drawing/2014/main" id="{4B029A0C-C481-4507-B608-E658A506B76D}"/>
              </a:ext>
            </a:extLst>
          </p:cNvPr>
          <p:cNvSpPr txBox="1"/>
          <p:nvPr/>
        </p:nvSpPr>
        <p:spPr>
          <a:xfrm>
            <a:off x="327022" y="5135846"/>
            <a:ext cx="7032216" cy="1631216"/>
          </a:xfrm>
          <a:prstGeom prst="rect">
            <a:avLst/>
          </a:prstGeom>
          <a:noFill/>
        </p:spPr>
        <p:txBody>
          <a:bodyPr wrap="square">
            <a:spAutoFit/>
          </a:bodyPr>
          <a:lstStyle/>
          <a:p>
            <a:r>
              <a:rPr lang="nl-NL" sz="2000" i="1" dirty="0"/>
              <a:t>De pijlen in de kaart laten zien hoe de in de vorige dia beschreven ontwikkelingen zich verspreidden. Vanuit regio Brugge-Gent naar het zuiden, vervolgens naar Brabant, nog weer later naar Hollland en Zeeland. Dit verklaart waarom de bloei van de steden in Vlaanderen en Artesië eerder was dan die in Holland.</a:t>
            </a:r>
          </a:p>
        </p:txBody>
      </p:sp>
    </p:spTree>
    <p:extLst>
      <p:ext uri="{BB962C8B-B14F-4D97-AF65-F5344CB8AC3E}">
        <p14:creationId xmlns:p14="http://schemas.microsoft.com/office/powerpoint/2010/main" val="90421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B80F670-A942-4774-9E9D-C0F270BFC967}"/>
              </a:ext>
            </a:extLst>
          </p:cNvPr>
          <p:cNvSpPr txBox="1"/>
          <p:nvPr/>
        </p:nvSpPr>
        <p:spPr>
          <a:xfrm>
            <a:off x="172278" y="159026"/>
            <a:ext cx="5473148" cy="400110"/>
          </a:xfrm>
          <a:prstGeom prst="rect">
            <a:avLst/>
          </a:prstGeom>
          <a:noFill/>
        </p:spPr>
        <p:txBody>
          <a:bodyPr wrap="square" rtlCol="0">
            <a:spAutoFit/>
          </a:bodyPr>
          <a:lstStyle/>
          <a:p>
            <a:r>
              <a:rPr lang="nl-NL" sz="2000" b="1" dirty="0"/>
              <a:t>In Vlaanderen: </a:t>
            </a:r>
            <a:r>
              <a:rPr lang="nl-NL" sz="2000" b="1" dirty="0" err="1"/>
              <a:t>landbouwsurplus</a:t>
            </a:r>
            <a:endParaRPr lang="nl-NL" sz="2000" b="1" dirty="0"/>
          </a:p>
        </p:txBody>
      </p:sp>
      <p:sp>
        <p:nvSpPr>
          <p:cNvPr id="3" name="Tekstvak 2">
            <a:extLst>
              <a:ext uri="{FF2B5EF4-FFF2-40B4-BE49-F238E27FC236}">
                <a16:creationId xmlns:a16="http://schemas.microsoft.com/office/drawing/2014/main" id="{79D94659-AB15-4663-B231-11388B019B65}"/>
              </a:ext>
            </a:extLst>
          </p:cNvPr>
          <p:cNvSpPr txBox="1"/>
          <p:nvPr/>
        </p:nvSpPr>
        <p:spPr>
          <a:xfrm>
            <a:off x="172278" y="1566300"/>
            <a:ext cx="5473148" cy="400110"/>
          </a:xfrm>
          <a:prstGeom prst="rect">
            <a:avLst/>
          </a:prstGeom>
          <a:noFill/>
        </p:spPr>
        <p:txBody>
          <a:bodyPr wrap="square" rtlCol="0">
            <a:spAutoFit/>
          </a:bodyPr>
          <a:lstStyle/>
          <a:p>
            <a:r>
              <a:rPr lang="nl-NL" sz="2000" dirty="0"/>
              <a:t>Meer ruimte voor ambacht en handel</a:t>
            </a:r>
          </a:p>
        </p:txBody>
      </p:sp>
      <p:sp>
        <p:nvSpPr>
          <p:cNvPr id="4" name="Tekstvak 3">
            <a:extLst>
              <a:ext uri="{FF2B5EF4-FFF2-40B4-BE49-F238E27FC236}">
                <a16:creationId xmlns:a16="http://schemas.microsoft.com/office/drawing/2014/main" id="{B1FF283A-FB82-4496-8900-2BF0AD1F708E}"/>
              </a:ext>
            </a:extLst>
          </p:cNvPr>
          <p:cNvSpPr txBox="1"/>
          <p:nvPr/>
        </p:nvSpPr>
        <p:spPr>
          <a:xfrm>
            <a:off x="5121966" y="1009240"/>
            <a:ext cx="5473148" cy="400110"/>
          </a:xfrm>
          <a:prstGeom prst="rect">
            <a:avLst/>
          </a:prstGeom>
          <a:noFill/>
        </p:spPr>
        <p:txBody>
          <a:bodyPr wrap="square" rtlCol="0">
            <a:spAutoFit/>
          </a:bodyPr>
          <a:lstStyle/>
          <a:p>
            <a:r>
              <a:rPr lang="nl-NL" sz="2000" dirty="0"/>
              <a:t>Ook dankzij afgenomen onveiligheid</a:t>
            </a:r>
          </a:p>
        </p:txBody>
      </p:sp>
      <p:sp>
        <p:nvSpPr>
          <p:cNvPr id="5" name="Tekstvak 4">
            <a:extLst>
              <a:ext uri="{FF2B5EF4-FFF2-40B4-BE49-F238E27FC236}">
                <a16:creationId xmlns:a16="http://schemas.microsoft.com/office/drawing/2014/main" id="{A403C9EB-DBF2-41CB-8691-1F5787637A0A}"/>
              </a:ext>
            </a:extLst>
          </p:cNvPr>
          <p:cNvSpPr txBox="1"/>
          <p:nvPr/>
        </p:nvSpPr>
        <p:spPr>
          <a:xfrm>
            <a:off x="172278" y="2973574"/>
            <a:ext cx="4240696" cy="1015663"/>
          </a:xfrm>
          <a:prstGeom prst="rect">
            <a:avLst/>
          </a:prstGeom>
          <a:noFill/>
        </p:spPr>
        <p:txBody>
          <a:bodyPr wrap="square" rtlCol="0">
            <a:spAutoFit/>
          </a:bodyPr>
          <a:lstStyle/>
          <a:p>
            <a:r>
              <a:rPr lang="nl-NL" sz="2000" dirty="0"/>
              <a:t>Landbouwsamenleving transformeert tot </a:t>
            </a:r>
            <a:r>
              <a:rPr lang="nl-NL" sz="2000" dirty="0" err="1"/>
              <a:t>landbouwstedelijke</a:t>
            </a:r>
            <a:r>
              <a:rPr lang="nl-NL" sz="2000" dirty="0"/>
              <a:t> samenleving (of: agrarisch-urbaan)</a:t>
            </a:r>
          </a:p>
        </p:txBody>
      </p:sp>
      <p:sp>
        <p:nvSpPr>
          <p:cNvPr id="6" name="Tekstvak 5">
            <a:extLst>
              <a:ext uri="{FF2B5EF4-FFF2-40B4-BE49-F238E27FC236}">
                <a16:creationId xmlns:a16="http://schemas.microsoft.com/office/drawing/2014/main" id="{48AC19E6-CB43-4322-96F3-DB6E94E3CCCC}"/>
              </a:ext>
            </a:extLst>
          </p:cNvPr>
          <p:cNvSpPr txBox="1"/>
          <p:nvPr/>
        </p:nvSpPr>
        <p:spPr>
          <a:xfrm>
            <a:off x="5121966" y="2728073"/>
            <a:ext cx="4240696" cy="400110"/>
          </a:xfrm>
          <a:prstGeom prst="rect">
            <a:avLst/>
          </a:prstGeom>
          <a:noFill/>
        </p:spPr>
        <p:txBody>
          <a:bodyPr wrap="square" rtlCol="0">
            <a:spAutoFit/>
          </a:bodyPr>
          <a:lstStyle/>
          <a:p>
            <a:r>
              <a:rPr lang="nl-NL" sz="2000" dirty="0" err="1"/>
              <a:t>Monetarisering</a:t>
            </a:r>
            <a:endParaRPr lang="nl-NL" sz="2000" dirty="0"/>
          </a:p>
        </p:txBody>
      </p:sp>
      <p:sp>
        <p:nvSpPr>
          <p:cNvPr id="7" name="Tekstvak 6">
            <a:extLst>
              <a:ext uri="{FF2B5EF4-FFF2-40B4-BE49-F238E27FC236}">
                <a16:creationId xmlns:a16="http://schemas.microsoft.com/office/drawing/2014/main" id="{ADF297DE-0922-4C04-AEB1-69AC3119A4AB}"/>
              </a:ext>
            </a:extLst>
          </p:cNvPr>
          <p:cNvSpPr txBox="1"/>
          <p:nvPr/>
        </p:nvSpPr>
        <p:spPr>
          <a:xfrm>
            <a:off x="1404730" y="4680126"/>
            <a:ext cx="4691270" cy="707886"/>
          </a:xfrm>
          <a:prstGeom prst="rect">
            <a:avLst/>
          </a:prstGeom>
          <a:noFill/>
        </p:spPr>
        <p:txBody>
          <a:bodyPr wrap="square" rtlCol="0">
            <a:spAutoFit/>
          </a:bodyPr>
          <a:lstStyle/>
          <a:p>
            <a:r>
              <a:rPr lang="nl-NL" sz="2000" dirty="0"/>
              <a:t>Edelen juichen het toe: </a:t>
            </a:r>
          </a:p>
          <a:p>
            <a:r>
              <a:rPr lang="nl-NL" sz="2000" dirty="0"/>
              <a:t>stad brengt geld op.</a:t>
            </a:r>
          </a:p>
        </p:txBody>
      </p:sp>
      <p:sp>
        <p:nvSpPr>
          <p:cNvPr id="8" name="Tekstvak 7">
            <a:extLst>
              <a:ext uri="{FF2B5EF4-FFF2-40B4-BE49-F238E27FC236}">
                <a16:creationId xmlns:a16="http://schemas.microsoft.com/office/drawing/2014/main" id="{36200E70-0B10-4E2D-AC86-B09C885E1A11}"/>
              </a:ext>
            </a:extLst>
          </p:cNvPr>
          <p:cNvSpPr txBox="1"/>
          <p:nvPr/>
        </p:nvSpPr>
        <p:spPr>
          <a:xfrm>
            <a:off x="6096000" y="4055785"/>
            <a:ext cx="4691270" cy="1015663"/>
          </a:xfrm>
          <a:prstGeom prst="rect">
            <a:avLst/>
          </a:prstGeom>
          <a:noFill/>
        </p:spPr>
        <p:txBody>
          <a:bodyPr wrap="square" rtlCol="0">
            <a:spAutoFit/>
          </a:bodyPr>
          <a:lstStyle/>
          <a:p>
            <a:r>
              <a:rPr lang="nl-NL" sz="2000" dirty="0"/>
              <a:t>Onvoorzien gevolg: horigen vluchten naar de stad. Stedelingen blij (groei is goed); adel hinkt op twee gedachten… </a:t>
            </a:r>
          </a:p>
        </p:txBody>
      </p:sp>
      <p:sp>
        <p:nvSpPr>
          <p:cNvPr id="9" name="Tekstvak 8">
            <a:extLst>
              <a:ext uri="{FF2B5EF4-FFF2-40B4-BE49-F238E27FC236}">
                <a16:creationId xmlns:a16="http://schemas.microsoft.com/office/drawing/2014/main" id="{7F1BC1F1-78DC-4544-91DB-33653D97AF9D}"/>
              </a:ext>
            </a:extLst>
          </p:cNvPr>
          <p:cNvSpPr txBox="1"/>
          <p:nvPr/>
        </p:nvSpPr>
        <p:spPr>
          <a:xfrm>
            <a:off x="6096000" y="5590978"/>
            <a:ext cx="4691270" cy="707886"/>
          </a:xfrm>
          <a:prstGeom prst="rect">
            <a:avLst/>
          </a:prstGeom>
          <a:noFill/>
        </p:spPr>
        <p:txBody>
          <a:bodyPr wrap="square" rtlCol="0">
            <a:spAutoFit/>
          </a:bodyPr>
          <a:lstStyle/>
          <a:p>
            <a:r>
              <a:rPr lang="nl-NL" sz="2000" dirty="0"/>
              <a:t>Regels voor horigen worden minder streng. </a:t>
            </a:r>
            <a:r>
              <a:rPr lang="nl-NL" sz="2000" dirty="0" err="1"/>
              <a:t>Hofstelsel</a:t>
            </a:r>
            <a:r>
              <a:rPr lang="nl-NL" sz="2000" dirty="0"/>
              <a:t> verdwijnt langzaam. </a:t>
            </a:r>
          </a:p>
        </p:txBody>
      </p:sp>
      <p:sp>
        <p:nvSpPr>
          <p:cNvPr id="10" name="Pijl: omlaag 9">
            <a:extLst>
              <a:ext uri="{FF2B5EF4-FFF2-40B4-BE49-F238E27FC236}">
                <a16:creationId xmlns:a16="http://schemas.microsoft.com/office/drawing/2014/main" id="{3357277B-3805-4874-B18A-3A81EA53E66E}"/>
              </a:ext>
            </a:extLst>
          </p:cNvPr>
          <p:cNvSpPr/>
          <p:nvPr/>
        </p:nvSpPr>
        <p:spPr>
          <a:xfrm>
            <a:off x="2068917" y="693782"/>
            <a:ext cx="357808" cy="87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omlaag 10">
            <a:extLst>
              <a:ext uri="{FF2B5EF4-FFF2-40B4-BE49-F238E27FC236}">
                <a16:creationId xmlns:a16="http://schemas.microsoft.com/office/drawing/2014/main" id="{E8054C7F-8201-45CF-8181-780CEB2A85DB}"/>
              </a:ext>
            </a:extLst>
          </p:cNvPr>
          <p:cNvSpPr/>
          <p:nvPr/>
        </p:nvSpPr>
        <p:spPr>
          <a:xfrm rot="3470726">
            <a:off x="4492947" y="1071171"/>
            <a:ext cx="372425" cy="57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omlaag 11">
            <a:extLst>
              <a:ext uri="{FF2B5EF4-FFF2-40B4-BE49-F238E27FC236}">
                <a16:creationId xmlns:a16="http://schemas.microsoft.com/office/drawing/2014/main" id="{2F916FBD-3A02-4577-8224-953BA9E8F3A4}"/>
              </a:ext>
            </a:extLst>
          </p:cNvPr>
          <p:cNvSpPr/>
          <p:nvPr/>
        </p:nvSpPr>
        <p:spPr>
          <a:xfrm>
            <a:off x="2113722" y="2031398"/>
            <a:ext cx="357808" cy="87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omlaag 12">
            <a:extLst>
              <a:ext uri="{FF2B5EF4-FFF2-40B4-BE49-F238E27FC236}">
                <a16:creationId xmlns:a16="http://schemas.microsoft.com/office/drawing/2014/main" id="{CC2DD4BD-DDDE-465C-B5FA-4A8E03624F9B}"/>
              </a:ext>
            </a:extLst>
          </p:cNvPr>
          <p:cNvSpPr/>
          <p:nvPr/>
        </p:nvSpPr>
        <p:spPr>
          <a:xfrm rot="18077721">
            <a:off x="4204778" y="1682915"/>
            <a:ext cx="310862" cy="1593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omlaag 13">
            <a:extLst>
              <a:ext uri="{FF2B5EF4-FFF2-40B4-BE49-F238E27FC236}">
                <a16:creationId xmlns:a16="http://schemas.microsoft.com/office/drawing/2014/main" id="{7C4DC490-6115-446C-B733-25DD33254407}"/>
              </a:ext>
            </a:extLst>
          </p:cNvPr>
          <p:cNvSpPr/>
          <p:nvPr/>
        </p:nvSpPr>
        <p:spPr>
          <a:xfrm>
            <a:off x="2113722" y="4048187"/>
            <a:ext cx="357808" cy="631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 omlaag 14">
            <a:extLst>
              <a:ext uri="{FF2B5EF4-FFF2-40B4-BE49-F238E27FC236}">
                <a16:creationId xmlns:a16="http://schemas.microsoft.com/office/drawing/2014/main" id="{4DB2F121-F2FD-4B98-B83C-D5303056DD85}"/>
              </a:ext>
            </a:extLst>
          </p:cNvPr>
          <p:cNvSpPr/>
          <p:nvPr/>
        </p:nvSpPr>
        <p:spPr>
          <a:xfrm>
            <a:off x="7838662" y="5104932"/>
            <a:ext cx="357808" cy="486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omlaag 15">
            <a:extLst>
              <a:ext uri="{FF2B5EF4-FFF2-40B4-BE49-F238E27FC236}">
                <a16:creationId xmlns:a16="http://schemas.microsoft.com/office/drawing/2014/main" id="{E69700E2-5A05-452B-8E2F-46A98E870387}"/>
              </a:ext>
            </a:extLst>
          </p:cNvPr>
          <p:cNvSpPr/>
          <p:nvPr/>
        </p:nvSpPr>
        <p:spPr>
          <a:xfrm rot="18077721">
            <a:off x="4943062" y="2999850"/>
            <a:ext cx="357808" cy="1960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145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E6C0135-B742-479C-96D4-27EBF94EAF5C}"/>
              </a:ext>
            </a:extLst>
          </p:cNvPr>
          <p:cNvSpPr txBox="1"/>
          <p:nvPr/>
        </p:nvSpPr>
        <p:spPr>
          <a:xfrm>
            <a:off x="198783" y="265043"/>
            <a:ext cx="4678017" cy="400110"/>
          </a:xfrm>
          <a:prstGeom prst="rect">
            <a:avLst/>
          </a:prstGeom>
          <a:noFill/>
        </p:spPr>
        <p:txBody>
          <a:bodyPr wrap="square" rtlCol="0">
            <a:spAutoFit/>
          </a:bodyPr>
          <a:lstStyle/>
          <a:p>
            <a:r>
              <a:rPr lang="nl-NL" sz="2000" b="1" dirty="0"/>
              <a:t>Stadsrechten</a:t>
            </a:r>
          </a:p>
        </p:txBody>
      </p:sp>
      <p:sp>
        <p:nvSpPr>
          <p:cNvPr id="3" name="Tekstvak 2">
            <a:extLst>
              <a:ext uri="{FF2B5EF4-FFF2-40B4-BE49-F238E27FC236}">
                <a16:creationId xmlns:a16="http://schemas.microsoft.com/office/drawing/2014/main" id="{C89FFC01-5904-46F6-BD45-69FD32E8E50D}"/>
              </a:ext>
            </a:extLst>
          </p:cNvPr>
          <p:cNvSpPr txBox="1"/>
          <p:nvPr/>
        </p:nvSpPr>
        <p:spPr>
          <a:xfrm>
            <a:off x="198783" y="817553"/>
            <a:ext cx="5135218" cy="2554545"/>
          </a:xfrm>
          <a:prstGeom prst="rect">
            <a:avLst/>
          </a:prstGeom>
          <a:noFill/>
          <a:ln>
            <a:solidFill>
              <a:srgbClr val="002060"/>
            </a:solidFill>
          </a:ln>
        </p:spPr>
        <p:txBody>
          <a:bodyPr wrap="square" lIns="91440" tIns="45720" rIns="91440" bIns="45720" rtlCol="0" anchor="t">
            <a:spAutoFit/>
          </a:bodyPr>
          <a:lstStyle/>
          <a:p>
            <a:r>
              <a:rPr lang="nl-NL" sz="2000" dirty="0"/>
              <a:t>De poorters (burgers) van een stad krijgen het recht om…</a:t>
            </a:r>
          </a:p>
          <a:p>
            <a:pPr marL="342900" indent="-342900">
              <a:buFont typeface="Arial" panose="020B0604020202020204" pitchFamily="34" charset="0"/>
              <a:buChar char="•"/>
            </a:pPr>
            <a:r>
              <a:rPr lang="nl-NL" sz="2000" dirty="0"/>
              <a:t>een muur te bouwen</a:t>
            </a:r>
          </a:p>
          <a:p>
            <a:pPr marL="342900" indent="-342900">
              <a:buFont typeface="Arial" panose="020B0604020202020204" pitchFamily="34" charset="0"/>
              <a:buChar char="•"/>
            </a:pPr>
            <a:r>
              <a:rPr lang="nl-NL" sz="2000" dirty="0"/>
              <a:t>markt te houden</a:t>
            </a:r>
          </a:p>
          <a:p>
            <a:pPr marL="342900" indent="-342900">
              <a:buFont typeface="Arial" panose="020B0604020202020204" pitchFamily="34" charset="0"/>
              <a:buChar char="•"/>
            </a:pPr>
            <a:r>
              <a:rPr lang="nl-NL" sz="2000" dirty="0"/>
              <a:t>recht te spreken</a:t>
            </a:r>
          </a:p>
          <a:p>
            <a:pPr marL="342900" indent="-342900">
              <a:buFont typeface="Arial" panose="020B0604020202020204" pitchFamily="34" charset="0"/>
              <a:buChar char="•"/>
            </a:pPr>
            <a:r>
              <a:rPr lang="nl-NL" sz="2000" dirty="0"/>
              <a:t>wetten en regels te maken</a:t>
            </a:r>
          </a:p>
          <a:p>
            <a:pPr marL="342900" indent="-342900">
              <a:buFont typeface="Arial" panose="020B0604020202020204" pitchFamily="34" charset="0"/>
              <a:buChar char="•"/>
            </a:pPr>
            <a:r>
              <a:rPr lang="nl-NL" sz="2000" dirty="0"/>
              <a:t>ontslagen te worden van plichten</a:t>
            </a:r>
          </a:p>
          <a:p>
            <a:pPr marL="342900" indent="-342900">
              <a:buFont typeface="Arial" panose="020B0604020202020204" pitchFamily="34" charset="0"/>
              <a:buChar char="•"/>
            </a:pPr>
            <a:r>
              <a:rPr lang="nl-NL" sz="2000" dirty="0" err="1"/>
              <a:t>etc</a:t>
            </a:r>
            <a:r>
              <a:rPr lang="nl-NL" sz="2000" dirty="0"/>
              <a:t> </a:t>
            </a:r>
            <a:r>
              <a:rPr lang="nl-NL" sz="2000" dirty="0" err="1"/>
              <a:t>etc</a:t>
            </a:r>
            <a:r>
              <a:rPr lang="nl-NL" sz="2000" dirty="0"/>
              <a:t> </a:t>
            </a:r>
            <a:r>
              <a:rPr lang="nl-NL" sz="2000" dirty="0" err="1"/>
              <a:t>etc</a:t>
            </a:r>
            <a:endParaRPr lang="nl-NL" sz="2000" dirty="0"/>
          </a:p>
        </p:txBody>
      </p:sp>
      <p:sp>
        <p:nvSpPr>
          <p:cNvPr id="4" name="Tekstvak 3">
            <a:extLst>
              <a:ext uri="{FF2B5EF4-FFF2-40B4-BE49-F238E27FC236}">
                <a16:creationId xmlns:a16="http://schemas.microsoft.com/office/drawing/2014/main" id="{BB4F8ABA-DCDD-4442-BE57-A56E2DDE04FB}"/>
              </a:ext>
            </a:extLst>
          </p:cNvPr>
          <p:cNvSpPr txBox="1"/>
          <p:nvPr/>
        </p:nvSpPr>
        <p:spPr>
          <a:xfrm>
            <a:off x="6301408" y="817553"/>
            <a:ext cx="4565374" cy="1323439"/>
          </a:xfrm>
          <a:prstGeom prst="rect">
            <a:avLst/>
          </a:prstGeom>
          <a:noFill/>
          <a:ln>
            <a:solidFill>
              <a:srgbClr val="002060"/>
            </a:solidFill>
          </a:ln>
        </p:spPr>
        <p:txBody>
          <a:bodyPr wrap="square" rtlCol="0">
            <a:spAutoFit/>
          </a:bodyPr>
          <a:lstStyle/>
          <a:p>
            <a:r>
              <a:rPr lang="nl-NL" sz="2000" dirty="0"/>
              <a:t>De edelman krijgt…</a:t>
            </a:r>
          </a:p>
          <a:p>
            <a:pPr marL="342900" indent="-342900">
              <a:buFont typeface="Arial" panose="020B0604020202020204" pitchFamily="34" charset="0"/>
              <a:buChar char="•"/>
            </a:pPr>
            <a:r>
              <a:rPr lang="nl-NL" sz="2000" dirty="0"/>
              <a:t>een smak geld</a:t>
            </a:r>
          </a:p>
          <a:p>
            <a:pPr marL="342900" indent="-342900">
              <a:buFont typeface="Arial" panose="020B0604020202020204" pitchFamily="34" charset="0"/>
              <a:buChar char="•"/>
            </a:pPr>
            <a:r>
              <a:rPr lang="nl-NL" sz="2000" dirty="0"/>
              <a:t>een periodieke betaling</a:t>
            </a:r>
          </a:p>
          <a:p>
            <a:pPr marL="342900" indent="-342900">
              <a:buFont typeface="Arial" panose="020B0604020202020204" pitchFamily="34" charset="0"/>
              <a:buChar char="•"/>
            </a:pPr>
            <a:r>
              <a:rPr lang="nl-NL" sz="2000" dirty="0"/>
              <a:t>militaire ondersteuning in een conflict</a:t>
            </a:r>
          </a:p>
        </p:txBody>
      </p:sp>
      <p:sp>
        <p:nvSpPr>
          <p:cNvPr id="5" name="Tekstvak 4">
            <a:extLst>
              <a:ext uri="{FF2B5EF4-FFF2-40B4-BE49-F238E27FC236}">
                <a16:creationId xmlns:a16="http://schemas.microsoft.com/office/drawing/2014/main" id="{3A341DEA-9200-4514-A12A-0BE2A29CE5C8}"/>
              </a:ext>
            </a:extLst>
          </p:cNvPr>
          <p:cNvSpPr txBox="1"/>
          <p:nvPr/>
        </p:nvSpPr>
        <p:spPr>
          <a:xfrm>
            <a:off x="6301408" y="3793679"/>
            <a:ext cx="4565374" cy="1631216"/>
          </a:xfrm>
          <a:prstGeom prst="rect">
            <a:avLst/>
          </a:prstGeom>
          <a:noFill/>
          <a:ln>
            <a:solidFill>
              <a:srgbClr val="002060"/>
            </a:solidFill>
          </a:ln>
        </p:spPr>
        <p:txBody>
          <a:bodyPr wrap="square" rtlCol="0">
            <a:spAutoFit/>
          </a:bodyPr>
          <a:lstStyle/>
          <a:p>
            <a:r>
              <a:rPr lang="nl-NL" sz="2000" dirty="0"/>
              <a:t>Stadsrechten versterken de positie van de stad in juridisch opzicht, maar ook in economisch opzicht. Daar heeft de edelman ook voordeel van (economische groei stopt niet bij de stadsmuren).</a:t>
            </a:r>
          </a:p>
        </p:txBody>
      </p:sp>
      <p:sp>
        <p:nvSpPr>
          <p:cNvPr id="6" name="Tekstvak 5">
            <a:extLst>
              <a:ext uri="{FF2B5EF4-FFF2-40B4-BE49-F238E27FC236}">
                <a16:creationId xmlns:a16="http://schemas.microsoft.com/office/drawing/2014/main" id="{5D1A4E37-543F-42FD-B598-0CFE96C60AE2}"/>
              </a:ext>
            </a:extLst>
          </p:cNvPr>
          <p:cNvSpPr txBox="1"/>
          <p:nvPr/>
        </p:nvSpPr>
        <p:spPr>
          <a:xfrm>
            <a:off x="198783" y="3793679"/>
            <a:ext cx="4565374" cy="1631216"/>
          </a:xfrm>
          <a:prstGeom prst="rect">
            <a:avLst/>
          </a:prstGeom>
          <a:noFill/>
          <a:ln>
            <a:solidFill>
              <a:srgbClr val="002060"/>
            </a:solidFill>
          </a:ln>
        </p:spPr>
        <p:txBody>
          <a:bodyPr wrap="square" rtlCol="0">
            <a:spAutoFit/>
          </a:bodyPr>
          <a:lstStyle/>
          <a:p>
            <a:r>
              <a:rPr lang="nl-NL" sz="2000" dirty="0"/>
              <a:t>Stadsrechten konden ook worden toegekend door de koning. </a:t>
            </a:r>
            <a:r>
              <a:rPr lang="nl-NL" sz="2000" i="1" dirty="0"/>
              <a:t>(KA staatsvorming; koning doet ook mee!)</a:t>
            </a:r>
          </a:p>
          <a:p>
            <a:r>
              <a:rPr lang="nl-NL" sz="2000" dirty="0"/>
              <a:t>Bijvoorbeeld om poorters aan zijn kant te krijgen in een conflict met een edelman.  </a:t>
            </a:r>
          </a:p>
        </p:txBody>
      </p:sp>
    </p:spTree>
    <p:extLst>
      <p:ext uri="{BB962C8B-B14F-4D97-AF65-F5344CB8AC3E}">
        <p14:creationId xmlns:p14="http://schemas.microsoft.com/office/powerpoint/2010/main" val="23273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416E823-035D-401D-8DB7-74D438C26D42}"/>
              </a:ext>
            </a:extLst>
          </p:cNvPr>
          <p:cNvSpPr txBox="1"/>
          <p:nvPr/>
        </p:nvSpPr>
        <p:spPr>
          <a:xfrm>
            <a:off x="198783" y="265043"/>
            <a:ext cx="4678017" cy="400110"/>
          </a:xfrm>
          <a:prstGeom prst="rect">
            <a:avLst/>
          </a:prstGeom>
          <a:noFill/>
        </p:spPr>
        <p:txBody>
          <a:bodyPr wrap="square" rtlCol="0">
            <a:spAutoFit/>
          </a:bodyPr>
          <a:lstStyle/>
          <a:p>
            <a:r>
              <a:rPr lang="nl-NL" sz="2000" b="1" dirty="0"/>
              <a:t>Atrecht: groei</a:t>
            </a:r>
          </a:p>
        </p:txBody>
      </p:sp>
      <p:sp>
        <p:nvSpPr>
          <p:cNvPr id="3" name="Tekstvak 2">
            <a:extLst>
              <a:ext uri="{FF2B5EF4-FFF2-40B4-BE49-F238E27FC236}">
                <a16:creationId xmlns:a16="http://schemas.microsoft.com/office/drawing/2014/main" id="{56F70AD2-11AA-4CF6-96E1-E33271F5AEBE}"/>
              </a:ext>
            </a:extLst>
          </p:cNvPr>
          <p:cNvSpPr txBox="1"/>
          <p:nvPr/>
        </p:nvSpPr>
        <p:spPr>
          <a:xfrm>
            <a:off x="198781" y="987286"/>
            <a:ext cx="7791667" cy="1938992"/>
          </a:xfrm>
          <a:prstGeom prst="rect">
            <a:avLst/>
          </a:prstGeom>
          <a:noFill/>
        </p:spPr>
        <p:txBody>
          <a:bodyPr wrap="square" rtlCol="0">
            <a:spAutoFit/>
          </a:bodyPr>
          <a:lstStyle/>
          <a:p>
            <a:r>
              <a:rPr lang="nl-NL" sz="2000" dirty="0"/>
              <a:t>Groeide als eerste uit tot serieuze omvang, dankzij:</a:t>
            </a:r>
          </a:p>
          <a:p>
            <a:pPr marL="342900" indent="-342900">
              <a:buFont typeface="Arial" panose="020B0604020202020204" pitchFamily="34" charset="0"/>
              <a:buChar char="•"/>
            </a:pPr>
            <a:r>
              <a:rPr lang="nl-NL" sz="2000" dirty="0"/>
              <a:t>Voortvarende ontginningen onder leiding van de monniken van de abdij van St. </a:t>
            </a:r>
            <a:r>
              <a:rPr lang="nl-NL" sz="2000" dirty="0" err="1"/>
              <a:t>Vaast</a:t>
            </a:r>
            <a:r>
              <a:rPr lang="nl-NL" sz="2000" dirty="0"/>
              <a:t>; daardoor al vroeg bevolkingsgroei in de regio.</a:t>
            </a:r>
          </a:p>
          <a:p>
            <a:pPr marL="342900" indent="-342900">
              <a:buFont typeface="Arial" panose="020B0604020202020204" pitchFamily="34" charset="0"/>
              <a:buChar char="•"/>
            </a:pPr>
            <a:r>
              <a:rPr lang="nl-NL" sz="2000" dirty="0"/>
              <a:t>Romeinse wegen.</a:t>
            </a:r>
          </a:p>
          <a:p>
            <a:pPr marL="342900" indent="-342900">
              <a:buFont typeface="Arial" panose="020B0604020202020204" pitchFamily="34" charset="0"/>
              <a:buChar char="•"/>
            </a:pPr>
            <a:r>
              <a:rPr lang="nl-NL" sz="2000" dirty="0"/>
              <a:t>Waterverbindingen met de rest van Vlaanderen (</a:t>
            </a:r>
            <a:r>
              <a:rPr lang="nl-NL" sz="2000" dirty="0" err="1"/>
              <a:t>Scarpe</a:t>
            </a:r>
            <a:r>
              <a:rPr lang="nl-NL" sz="2000" dirty="0"/>
              <a:t>, Schelde).</a:t>
            </a:r>
          </a:p>
          <a:p>
            <a:pPr marL="342900" indent="-342900">
              <a:buFont typeface="Arial" panose="020B0604020202020204" pitchFamily="34" charset="0"/>
              <a:buChar char="•"/>
            </a:pPr>
            <a:r>
              <a:rPr lang="nl-NL" sz="2000" dirty="0"/>
              <a:t>Veel schapen </a:t>
            </a:r>
            <a:r>
              <a:rPr lang="nl-NL" sz="2000" dirty="0">
                <a:sym typeface="Wingdings" panose="05000000000000000000" pitchFamily="2" charset="2"/>
              </a:rPr>
              <a:t> wol  lakennijverheid.</a:t>
            </a:r>
            <a:endParaRPr lang="nl-NL" sz="2000" dirty="0"/>
          </a:p>
        </p:txBody>
      </p:sp>
      <p:sp>
        <p:nvSpPr>
          <p:cNvPr id="10" name="Pijl: rechts 9">
            <a:extLst>
              <a:ext uri="{FF2B5EF4-FFF2-40B4-BE49-F238E27FC236}">
                <a16:creationId xmlns:a16="http://schemas.microsoft.com/office/drawing/2014/main" id="{A6DD10D1-21FD-4F68-89D2-82E3BFFFA284}"/>
              </a:ext>
            </a:extLst>
          </p:cNvPr>
          <p:cNvSpPr/>
          <p:nvPr/>
        </p:nvSpPr>
        <p:spPr>
          <a:xfrm>
            <a:off x="2944483" y="3051129"/>
            <a:ext cx="1013792" cy="500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ECA4EC6-DCEE-4295-B0BD-8FBA138553B3}"/>
              </a:ext>
            </a:extLst>
          </p:cNvPr>
          <p:cNvSpPr/>
          <p:nvPr/>
        </p:nvSpPr>
        <p:spPr>
          <a:xfrm>
            <a:off x="556595" y="2547728"/>
            <a:ext cx="2279374" cy="9044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D2683C48-B61E-4C41-819E-EF6D5C240FC7}"/>
              </a:ext>
            </a:extLst>
          </p:cNvPr>
          <p:cNvSpPr txBox="1"/>
          <p:nvPr/>
        </p:nvSpPr>
        <p:spPr>
          <a:xfrm>
            <a:off x="4066789" y="2931884"/>
            <a:ext cx="5645426" cy="1015663"/>
          </a:xfrm>
          <a:prstGeom prst="rect">
            <a:avLst/>
          </a:prstGeom>
          <a:noFill/>
        </p:spPr>
        <p:txBody>
          <a:bodyPr wrap="square" rtlCol="0">
            <a:spAutoFit/>
          </a:bodyPr>
          <a:lstStyle/>
          <a:p>
            <a:r>
              <a:rPr lang="nl-NL" sz="2000" dirty="0"/>
              <a:t>Regiofunctie van de stad: markten!</a:t>
            </a:r>
          </a:p>
          <a:p>
            <a:pPr marL="285750" indent="-285750">
              <a:buFont typeface="Arial" panose="020B0604020202020204" pitchFamily="34" charset="0"/>
              <a:buChar char="•"/>
            </a:pPr>
            <a:r>
              <a:rPr lang="nl-NL" sz="2000" dirty="0"/>
              <a:t>Boeren verkopen er wol en voedsel.</a:t>
            </a:r>
          </a:p>
          <a:p>
            <a:pPr marL="285750" indent="-285750">
              <a:buFont typeface="Arial" panose="020B0604020202020204" pitchFamily="34" charset="0"/>
              <a:buChar char="•"/>
            </a:pPr>
            <a:r>
              <a:rPr lang="nl-NL" sz="2000" dirty="0"/>
              <a:t>Poorters verkopen er ambachtelijke producten.</a:t>
            </a:r>
          </a:p>
        </p:txBody>
      </p:sp>
      <p:sp>
        <p:nvSpPr>
          <p:cNvPr id="13" name="Tekstvak 12">
            <a:extLst>
              <a:ext uri="{FF2B5EF4-FFF2-40B4-BE49-F238E27FC236}">
                <a16:creationId xmlns:a16="http://schemas.microsoft.com/office/drawing/2014/main" id="{64886BA5-17BF-426F-B11B-AEFCEEF573F5}"/>
              </a:ext>
            </a:extLst>
          </p:cNvPr>
          <p:cNvSpPr txBox="1"/>
          <p:nvPr/>
        </p:nvSpPr>
        <p:spPr>
          <a:xfrm>
            <a:off x="556595" y="3028890"/>
            <a:ext cx="2054088" cy="400110"/>
          </a:xfrm>
          <a:prstGeom prst="rect">
            <a:avLst/>
          </a:prstGeom>
          <a:noFill/>
        </p:spPr>
        <p:txBody>
          <a:bodyPr wrap="square" rtlCol="0">
            <a:spAutoFit/>
          </a:bodyPr>
          <a:lstStyle/>
          <a:p>
            <a:r>
              <a:rPr lang="nl-NL" sz="2000" b="1" dirty="0"/>
              <a:t>op het platteland</a:t>
            </a:r>
            <a:endParaRPr lang="nl-NL" sz="2000" dirty="0"/>
          </a:p>
        </p:txBody>
      </p:sp>
      <p:sp>
        <p:nvSpPr>
          <p:cNvPr id="16" name="Tekstvak 15">
            <a:extLst>
              <a:ext uri="{FF2B5EF4-FFF2-40B4-BE49-F238E27FC236}">
                <a16:creationId xmlns:a16="http://schemas.microsoft.com/office/drawing/2014/main" id="{07E9847E-49E4-4663-A06D-D91A512D32B7}"/>
              </a:ext>
            </a:extLst>
          </p:cNvPr>
          <p:cNvSpPr txBox="1"/>
          <p:nvPr/>
        </p:nvSpPr>
        <p:spPr>
          <a:xfrm>
            <a:off x="4066789" y="3869369"/>
            <a:ext cx="6770026" cy="400110"/>
          </a:xfrm>
          <a:prstGeom prst="rect">
            <a:avLst/>
          </a:prstGeom>
          <a:noFill/>
        </p:spPr>
        <p:txBody>
          <a:bodyPr wrap="square" rtlCol="0">
            <a:spAutoFit/>
          </a:bodyPr>
          <a:lstStyle/>
          <a:p>
            <a:r>
              <a:rPr lang="nl-NL" sz="2000" dirty="0"/>
              <a:t>Dus: </a:t>
            </a:r>
            <a:r>
              <a:rPr lang="nl-NL" sz="2000" b="1" dirty="0"/>
              <a:t>interdependentie </a:t>
            </a:r>
            <a:r>
              <a:rPr lang="nl-NL" sz="2000" dirty="0"/>
              <a:t>tussen stad en omringend platteland.</a:t>
            </a:r>
          </a:p>
        </p:txBody>
      </p:sp>
      <p:pic>
        <p:nvPicPr>
          <p:cNvPr id="5" name="Afbeelding 4">
            <a:extLst>
              <a:ext uri="{FF2B5EF4-FFF2-40B4-BE49-F238E27FC236}">
                <a16:creationId xmlns:a16="http://schemas.microsoft.com/office/drawing/2014/main" id="{C359C5A0-BB1A-4475-B4F7-1B355168FFCC}"/>
              </a:ext>
            </a:extLst>
          </p:cNvPr>
          <p:cNvPicPr>
            <a:picLocks noChangeAspect="1"/>
          </p:cNvPicPr>
          <p:nvPr/>
        </p:nvPicPr>
        <p:blipFill rotWithShape="1">
          <a:blip r:embed="rId2"/>
          <a:srcRect l="5732" t="8366" r="3564" b="10242"/>
          <a:stretch/>
        </p:blipFill>
        <p:spPr>
          <a:xfrm>
            <a:off x="0" y="4389677"/>
            <a:ext cx="6000938" cy="2468324"/>
          </a:xfrm>
          <a:prstGeom prst="rect">
            <a:avLst/>
          </a:prstGeom>
        </p:spPr>
      </p:pic>
      <p:sp>
        <p:nvSpPr>
          <p:cNvPr id="6" name="Tekstvak 5">
            <a:extLst>
              <a:ext uri="{FF2B5EF4-FFF2-40B4-BE49-F238E27FC236}">
                <a16:creationId xmlns:a16="http://schemas.microsoft.com/office/drawing/2014/main" id="{01711921-F387-487E-BD86-ABC0744DF0AE}"/>
              </a:ext>
            </a:extLst>
          </p:cNvPr>
          <p:cNvSpPr txBox="1"/>
          <p:nvPr/>
        </p:nvSpPr>
        <p:spPr>
          <a:xfrm>
            <a:off x="6072557" y="5623839"/>
            <a:ext cx="6000938" cy="1015663"/>
          </a:xfrm>
          <a:prstGeom prst="rect">
            <a:avLst/>
          </a:prstGeom>
          <a:noFill/>
        </p:spPr>
        <p:txBody>
          <a:bodyPr wrap="square" rtlCol="0">
            <a:spAutoFit/>
          </a:bodyPr>
          <a:lstStyle/>
          <a:p>
            <a:r>
              <a:rPr lang="nl-NL" sz="2000" i="1" dirty="0"/>
              <a:t>Links: een wijnboer brengt wijn naar de stad. </a:t>
            </a:r>
          </a:p>
          <a:p>
            <a:r>
              <a:rPr lang="nl-NL" sz="2000" i="1" dirty="0"/>
              <a:t>Midden: een handelaar brengt goederen over het water.</a:t>
            </a:r>
          </a:p>
          <a:p>
            <a:r>
              <a:rPr lang="nl-NL" sz="2000" i="1" dirty="0"/>
              <a:t>Rechts: meer handel betekent stadsgroei.</a:t>
            </a:r>
          </a:p>
        </p:txBody>
      </p:sp>
    </p:spTree>
    <p:extLst>
      <p:ext uri="{BB962C8B-B14F-4D97-AF65-F5344CB8AC3E}">
        <p14:creationId xmlns:p14="http://schemas.microsoft.com/office/powerpoint/2010/main" val="362566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6"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18EB6D1-D2EA-4227-8E1F-18785DB0C584}"/>
              </a:ext>
            </a:extLst>
          </p:cNvPr>
          <p:cNvSpPr txBox="1"/>
          <p:nvPr/>
        </p:nvSpPr>
        <p:spPr>
          <a:xfrm>
            <a:off x="198783" y="265043"/>
            <a:ext cx="4678017" cy="400110"/>
          </a:xfrm>
          <a:prstGeom prst="rect">
            <a:avLst/>
          </a:prstGeom>
          <a:noFill/>
        </p:spPr>
        <p:txBody>
          <a:bodyPr wrap="square" rtlCol="0">
            <a:spAutoFit/>
          </a:bodyPr>
          <a:lstStyle/>
          <a:p>
            <a:r>
              <a:rPr lang="nl-NL" sz="2000" b="1" dirty="0"/>
              <a:t>Atrecht: handel</a:t>
            </a:r>
          </a:p>
        </p:txBody>
      </p:sp>
      <p:sp>
        <p:nvSpPr>
          <p:cNvPr id="3" name="Tekstvak 2">
            <a:extLst>
              <a:ext uri="{FF2B5EF4-FFF2-40B4-BE49-F238E27FC236}">
                <a16:creationId xmlns:a16="http://schemas.microsoft.com/office/drawing/2014/main" id="{D229C2DE-A632-4BC3-BB53-88AE7B986423}"/>
              </a:ext>
            </a:extLst>
          </p:cNvPr>
          <p:cNvSpPr txBox="1"/>
          <p:nvPr/>
        </p:nvSpPr>
        <p:spPr>
          <a:xfrm>
            <a:off x="198782" y="1027043"/>
            <a:ext cx="7825409" cy="707886"/>
          </a:xfrm>
          <a:prstGeom prst="rect">
            <a:avLst/>
          </a:prstGeom>
          <a:noFill/>
        </p:spPr>
        <p:txBody>
          <a:bodyPr wrap="square" rtlCol="0">
            <a:spAutoFit/>
          </a:bodyPr>
          <a:lstStyle/>
          <a:p>
            <a:r>
              <a:rPr lang="nl-NL" sz="2000" dirty="0"/>
              <a:t>Er was niet alleen op de markten handel; handelaren gingen ook naar andere steden. (Dit stimuleert specialisatie: wij maken wat jij niet hebt.)</a:t>
            </a:r>
          </a:p>
        </p:txBody>
      </p:sp>
      <p:sp>
        <p:nvSpPr>
          <p:cNvPr id="4" name="Tekstvak 3">
            <a:extLst>
              <a:ext uri="{FF2B5EF4-FFF2-40B4-BE49-F238E27FC236}">
                <a16:creationId xmlns:a16="http://schemas.microsoft.com/office/drawing/2014/main" id="{8FF40EFC-C940-4C92-860E-E84B9FB4781B}"/>
              </a:ext>
            </a:extLst>
          </p:cNvPr>
          <p:cNvSpPr txBox="1"/>
          <p:nvPr/>
        </p:nvSpPr>
        <p:spPr>
          <a:xfrm>
            <a:off x="549965" y="1831653"/>
            <a:ext cx="7825409" cy="400110"/>
          </a:xfrm>
          <a:prstGeom prst="rect">
            <a:avLst/>
          </a:prstGeom>
          <a:noFill/>
        </p:spPr>
        <p:txBody>
          <a:bodyPr wrap="square" rtlCol="0">
            <a:spAutoFit/>
          </a:bodyPr>
          <a:lstStyle/>
          <a:p>
            <a:pPr marL="342900" indent="-342900">
              <a:buFont typeface="Arial" panose="020B0604020202020204" pitchFamily="34" charset="0"/>
              <a:buChar char="•"/>
            </a:pPr>
            <a:r>
              <a:rPr lang="nl-NL" sz="2000" dirty="0"/>
              <a:t>Eerst regionaal, later interregionaal, nog later internationaal.</a:t>
            </a:r>
          </a:p>
        </p:txBody>
      </p:sp>
      <p:sp>
        <p:nvSpPr>
          <p:cNvPr id="5" name="Tekstvak 4">
            <a:extLst>
              <a:ext uri="{FF2B5EF4-FFF2-40B4-BE49-F238E27FC236}">
                <a16:creationId xmlns:a16="http://schemas.microsoft.com/office/drawing/2014/main" id="{21A29CE4-3688-4DEF-9ED4-E6595D4B0790}"/>
              </a:ext>
            </a:extLst>
          </p:cNvPr>
          <p:cNvSpPr txBox="1"/>
          <p:nvPr/>
        </p:nvSpPr>
        <p:spPr>
          <a:xfrm>
            <a:off x="964094" y="2328487"/>
            <a:ext cx="7825409" cy="1015663"/>
          </a:xfrm>
          <a:prstGeom prst="rect">
            <a:avLst/>
          </a:prstGeom>
          <a:noFill/>
        </p:spPr>
        <p:txBody>
          <a:bodyPr wrap="square" rtlCol="0">
            <a:spAutoFit/>
          </a:bodyPr>
          <a:lstStyle/>
          <a:p>
            <a:pPr marL="342900" indent="-342900">
              <a:buFont typeface="Arial" panose="020B0604020202020204" pitchFamily="34" charset="0"/>
              <a:buChar char="•"/>
            </a:pPr>
            <a:r>
              <a:rPr lang="nl-NL" sz="2000" dirty="0"/>
              <a:t>Jaarmarkten in Noord-Frankrijk (12</a:t>
            </a:r>
            <a:r>
              <a:rPr lang="nl-NL" sz="2000" baseline="30000" dirty="0"/>
              <a:t>e</a:t>
            </a:r>
            <a:r>
              <a:rPr lang="nl-NL" sz="2000" dirty="0"/>
              <a:t> en 13</a:t>
            </a:r>
            <a:r>
              <a:rPr lang="nl-NL" sz="2000" baseline="30000" dirty="0"/>
              <a:t>e</a:t>
            </a:r>
            <a:r>
              <a:rPr lang="nl-NL" sz="2000" dirty="0"/>
              <a:t> eeuw): ontmoetingscentra voor handelaren uit de Noord-Italiaanse handelssteden, Spanje, Frankrijk… én Atrecht.</a:t>
            </a:r>
          </a:p>
        </p:txBody>
      </p:sp>
      <p:sp>
        <p:nvSpPr>
          <p:cNvPr id="6" name="Tekstvak 5">
            <a:extLst>
              <a:ext uri="{FF2B5EF4-FFF2-40B4-BE49-F238E27FC236}">
                <a16:creationId xmlns:a16="http://schemas.microsoft.com/office/drawing/2014/main" id="{D6972E6A-AA90-45D3-8865-A989B7D3D303}"/>
              </a:ext>
            </a:extLst>
          </p:cNvPr>
          <p:cNvSpPr txBox="1"/>
          <p:nvPr/>
        </p:nvSpPr>
        <p:spPr>
          <a:xfrm>
            <a:off x="964094" y="3394918"/>
            <a:ext cx="8299176" cy="1015663"/>
          </a:xfrm>
          <a:prstGeom prst="rect">
            <a:avLst/>
          </a:prstGeom>
          <a:noFill/>
        </p:spPr>
        <p:txBody>
          <a:bodyPr wrap="square" rtlCol="0">
            <a:spAutoFit/>
          </a:bodyPr>
          <a:lstStyle/>
          <a:p>
            <a:pPr marL="342900" indent="-342900">
              <a:buFont typeface="Arial" panose="020B0604020202020204" pitchFamily="34" charset="0"/>
              <a:buChar char="•"/>
            </a:pPr>
            <a:r>
              <a:rPr lang="nl-NL" sz="2000" dirty="0"/>
              <a:t>Edelen en vorsten werken volop mee: handel betekent inkomsten, ook voor hen. Dus privileges zoals tolvrijheid en vrije toegang tot steden. Maar ook gegarandeerde marktvrede en hard en snel optreden bij onveiligheid.</a:t>
            </a:r>
          </a:p>
        </p:txBody>
      </p:sp>
      <p:sp>
        <p:nvSpPr>
          <p:cNvPr id="7" name="Tekstvak 6">
            <a:extLst>
              <a:ext uri="{FF2B5EF4-FFF2-40B4-BE49-F238E27FC236}">
                <a16:creationId xmlns:a16="http://schemas.microsoft.com/office/drawing/2014/main" id="{DBC694AA-BDAA-40E8-91B7-D2193668B300}"/>
              </a:ext>
            </a:extLst>
          </p:cNvPr>
          <p:cNvSpPr txBox="1"/>
          <p:nvPr/>
        </p:nvSpPr>
        <p:spPr>
          <a:xfrm>
            <a:off x="1000536" y="4589854"/>
            <a:ext cx="8299176" cy="707886"/>
          </a:xfrm>
          <a:prstGeom prst="rect">
            <a:avLst/>
          </a:prstGeom>
          <a:noFill/>
        </p:spPr>
        <p:txBody>
          <a:bodyPr wrap="square" rtlCol="0">
            <a:spAutoFit/>
          </a:bodyPr>
          <a:lstStyle/>
          <a:p>
            <a:pPr marL="342900" indent="-342900">
              <a:buFont typeface="Arial" panose="020B0604020202020204" pitchFamily="34" charset="0"/>
              <a:buChar char="•"/>
            </a:pPr>
            <a:r>
              <a:rPr lang="nl-NL" sz="2000" dirty="0"/>
              <a:t>Handelaren werken samen in koopliedengilden. Contributie maakt beveiliging mogelijk, diplomatie, juridische ondersteuning.</a:t>
            </a:r>
          </a:p>
        </p:txBody>
      </p:sp>
      <p:sp>
        <p:nvSpPr>
          <p:cNvPr id="8" name="Tekstvak 7">
            <a:extLst>
              <a:ext uri="{FF2B5EF4-FFF2-40B4-BE49-F238E27FC236}">
                <a16:creationId xmlns:a16="http://schemas.microsoft.com/office/drawing/2014/main" id="{7863272B-1827-45F4-8F32-498988495E27}"/>
              </a:ext>
            </a:extLst>
          </p:cNvPr>
          <p:cNvSpPr txBox="1"/>
          <p:nvPr/>
        </p:nvSpPr>
        <p:spPr>
          <a:xfrm>
            <a:off x="1000536" y="5477014"/>
            <a:ext cx="8299176" cy="1015663"/>
          </a:xfrm>
          <a:prstGeom prst="rect">
            <a:avLst/>
          </a:prstGeom>
          <a:noFill/>
        </p:spPr>
        <p:txBody>
          <a:bodyPr wrap="square" rtlCol="0">
            <a:spAutoFit/>
          </a:bodyPr>
          <a:lstStyle/>
          <a:p>
            <a:pPr marL="342900" indent="-342900">
              <a:buFont typeface="Arial" panose="020B0604020202020204" pitchFamily="34" charset="0"/>
              <a:buChar char="•"/>
            </a:pPr>
            <a:r>
              <a:rPr lang="nl-NL" sz="2000" dirty="0"/>
              <a:t>Overal in Europa worden Hanzen geformeerd: groepen steden die afspraken maken over handel met elkaar: wederzijdse hulp en privileges.</a:t>
            </a:r>
          </a:p>
          <a:p>
            <a:r>
              <a:rPr lang="nl-NL" sz="2000" dirty="0"/>
              <a:t>      Ook Atrecht doet hieraan mee. </a:t>
            </a:r>
          </a:p>
        </p:txBody>
      </p:sp>
      <p:sp>
        <p:nvSpPr>
          <p:cNvPr id="9" name="Pijl: links 8">
            <a:extLst>
              <a:ext uri="{FF2B5EF4-FFF2-40B4-BE49-F238E27FC236}">
                <a16:creationId xmlns:a16="http://schemas.microsoft.com/office/drawing/2014/main" id="{7E2ACC62-0458-48DD-A1DB-CC229FC0BD06}"/>
              </a:ext>
            </a:extLst>
          </p:cNvPr>
          <p:cNvSpPr/>
          <p:nvPr/>
        </p:nvSpPr>
        <p:spPr>
          <a:xfrm rot="19649073">
            <a:off x="8866309" y="2382415"/>
            <a:ext cx="516835" cy="4364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9941B7C8-3883-4F89-B3E4-E8AD97051BC0}"/>
              </a:ext>
            </a:extLst>
          </p:cNvPr>
          <p:cNvSpPr txBox="1"/>
          <p:nvPr/>
        </p:nvSpPr>
        <p:spPr>
          <a:xfrm>
            <a:off x="9459950" y="1734929"/>
            <a:ext cx="1435759" cy="707886"/>
          </a:xfrm>
          <a:prstGeom prst="rect">
            <a:avLst/>
          </a:prstGeom>
          <a:noFill/>
          <a:ln>
            <a:solidFill>
              <a:srgbClr val="002060"/>
            </a:solidFill>
          </a:ln>
        </p:spPr>
        <p:txBody>
          <a:bodyPr wrap="square" rtlCol="0">
            <a:spAutoFit/>
          </a:bodyPr>
          <a:lstStyle/>
          <a:p>
            <a:r>
              <a:rPr lang="nl-NL" sz="2000" dirty="0"/>
              <a:t>Nieuw: de wisselbrief</a:t>
            </a:r>
          </a:p>
        </p:txBody>
      </p:sp>
    </p:spTree>
    <p:extLst>
      <p:ext uri="{BB962C8B-B14F-4D97-AF65-F5344CB8AC3E}">
        <p14:creationId xmlns:p14="http://schemas.microsoft.com/office/powerpoint/2010/main" val="20175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4FD2D16-A218-40EA-8686-106C8AAB7EAF}"/>
              </a:ext>
            </a:extLst>
          </p:cNvPr>
          <p:cNvSpPr txBox="1"/>
          <p:nvPr/>
        </p:nvSpPr>
        <p:spPr>
          <a:xfrm>
            <a:off x="198783" y="265043"/>
            <a:ext cx="4678017" cy="400110"/>
          </a:xfrm>
          <a:prstGeom prst="rect">
            <a:avLst/>
          </a:prstGeom>
          <a:noFill/>
        </p:spPr>
        <p:txBody>
          <a:bodyPr wrap="square" rtlCol="0">
            <a:spAutoFit/>
          </a:bodyPr>
          <a:lstStyle/>
          <a:p>
            <a:r>
              <a:rPr lang="nl-NL" sz="2000" b="1" dirty="0"/>
              <a:t>Atrecht: sociale structuur</a:t>
            </a:r>
          </a:p>
        </p:txBody>
      </p:sp>
      <p:sp>
        <p:nvSpPr>
          <p:cNvPr id="3" name="Tekstvak 2">
            <a:extLst>
              <a:ext uri="{FF2B5EF4-FFF2-40B4-BE49-F238E27FC236}">
                <a16:creationId xmlns:a16="http://schemas.microsoft.com/office/drawing/2014/main" id="{F39CF847-3F79-4EEB-8610-E57E6BAD1CAC}"/>
              </a:ext>
            </a:extLst>
          </p:cNvPr>
          <p:cNvSpPr txBox="1"/>
          <p:nvPr/>
        </p:nvSpPr>
        <p:spPr>
          <a:xfrm>
            <a:off x="198783" y="894521"/>
            <a:ext cx="6745356" cy="2554545"/>
          </a:xfrm>
          <a:prstGeom prst="rect">
            <a:avLst/>
          </a:prstGeom>
          <a:noFill/>
        </p:spPr>
        <p:txBody>
          <a:bodyPr wrap="square" rtlCol="0">
            <a:spAutoFit/>
          </a:bodyPr>
          <a:lstStyle/>
          <a:p>
            <a:r>
              <a:rPr lang="nl-NL" sz="2000" dirty="0"/>
              <a:t>Ambachtslieden zijn per beroepsgroep verenigd in een gilde.</a:t>
            </a:r>
          </a:p>
          <a:p>
            <a:pPr marL="342900" indent="-342900">
              <a:buFont typeface="Arial" panose="020B0604020202020204" pitchFamily="34" charset="0"/>
              <a:buChar char="•"/>
            </a:pPr>
            <a:r>
              <a:rPr lang="nl-NL" sz="2000" dirty="0"/>
              <a:t>Regulering van prijzen.</a:t>
            </a:r>
          </a:p>
          <a:p>
            <a:pPr marL="342900" indent="-342900">
              <a:buFont typeface="Arial" panose="020B0604020202020204" pitchFamily="34" charset="0"/>
              <a:buChar char="•"/>
            </a:pPr>
            <a:r>
              <a:rPr lang="nl-NL" sz="2000" dirty="0"/>
              <a:t>Regulering van kwaliteit.</a:t>
            </a:r>
          </a:p>
          <a:p>
            <a:pPr marL="342900" indent="-342900">
              <a:buFont typeface="Arial" panose="020B0604020202020204" pitchFamily="34" charset="0"/>
              <a:buChar char="•"/>
            </a:pPr>
            <a:r>
              <a:rPr lang="nl-NL" sz="2000" dirty="0"/>
              <a:t>Organisatie van innovatie.</a:t>
            </a:r>
          </a:p>
          <a:p>
            <a:pPr marL="342900" indent="-342900">
              <a:buFont typeface="Arial" panose="020B0604020202020204" pitchFamily="34" charset="0"/>
              <a:buChar char="•"/>
            </a:pPr>
            <a:r>
              <a:rPr lang="nl-NL" sz="2000" dirty="0"/>
              <a:t>Beroepsbescherming (gildelidmaatschap als eis).</a:t>
            </a:r>
          </a:p>
          <a:p>
            <a:pPr marL="342900" indent="-342900">
              <a:buFont typeface="Arial" panose="020B0604020202020204" pitchFamily="34" charset="0"/>
              <a:buChar char="•"/>
            </a:pPr>
            <a:r>
              <a:rPr lang="nl-NL" sz="2000" dirty="0"/>
              <a:t>Sociale ondersteuning (via een gildekas).</a:t>
            </a:r>
          </a:p>
          <a:p>
            <a:pPr marL="342900" indent="-342900">
              <a:buFont typeface="Arial" panose="020B0604020202020204" pitchFamily="34" charset="0"/>
              <a:buChar char="•"/>
            </a:pPr>
            <a:r>
              <a:rPr lang="nl-NL" sz="2000" dirty="0"/>
              <a:t>Religieuze functie: eigen altaar, eigen plaats in de kerk, beschermheiligen etc.</a:t>
            </a:r>
          </a:p>
        </p:txBody>
      </p:sp>
      <p:pic>
        <p:nvPicPr>
          <p:cNvPr id="5" name="Afbeelding 4">
            <a:extLst>
              <a:ext uri="{FF2B5EF4-FFF2-40B4-BE49-F238E27FC236}">
                <a16:creationId xmlns:a16="http://schemas.microsoft.com/office/drawing/2014/main" id="{E47A9A5A-6268-4A7B-B7B8-DA884C9AC465}"/>
              </a:ext>
            </a:extLst>
          </p:cNvPr>
          <p:cNvPicPr>
            <a:picLocks noChangeAspect="1"/>
          </p:cNvPicPr>
          <p:nvPr/>
        </p:nvPicPr>
        <p:blipFill>
          <a:blip r:embed="rId2"/>
          <a:stretch>
            <a:fillRect/>
          </a:stretch>
        </p:blipFill>
        <p:spPr>
          <a:xfrm>
            <a:off x="6705419" y="894521"/>
            <a:ext cx="5486581" cy="5570806"/>
          </a:xfrm>
          <a:prstGeom prst="rect">
            <a:avLst/>
          </a:prstGeom>
        </p:spPr>
      </p:pic>
      <p:sp>
        <p:nvSpPr>
          <p:cNvPr id="6" name="Tekstvak 5">
            <a:extLst>
              <a:ext uri="{FF2B5EF4-FFF2-40B4-BE49-F238E27FC236}">
                <a16:creationId xmlns:a16="http://schemas.microsoft.com/office/drawing/2014/main" id="{9DEF5112-3436-4722-925E-5C07D4C152A8}"/>
              </a:ext>
            </a:extLst>
          </p:cNvPr>
          <p:cNvSpPr txBox="1"/>
          <p:nvPr/>
        </p:nvSpPr>
        <p:spPr>
          <a:xfrm rot="10800000" flipH="1" flipV="1">
            <a:off x="3199908" y="5455647"/>
            <a:ext cx="3519761" cy="1015663"/>
          </a:xfrm>
          <a:prstGeom prst="rect">
            <a:avLst/>
          </a:prstGeom>
          <a:noFill/>
        </p:spPr>
        <p:txBody>
          <a:bodyPr wrap="square" rtlCol="0">
            <a:spAutoFit/>
          </a:bodyPr>
          <a:lstStyle/>
          <a:p>
            <a:r>
              <a:rPr lang="nl-NL" sz="2000" i="1" dirty="0"/>
              <a:t>Welke van deze punten zie je terug in het gildereglement van de </a:t>
            </a:r>
            <a:r>
              <a:rPr lang="nl-NL" sz="2000" i="1" dirty="0" err="1"/>
              <a:t>Atrechtse</a:t>
            </a:r>
            <a:r>
              <a:rPr lang="nl-NL" sz="2000" i="1" dirty="0"/>
              <a:t> lakenscheerders? </a:t>
            </a:r>
          </a:p>
        </p:txBody>
      </p:sp>
    </p:spTree>
    <p:extLst>
      <p:ext uri="{BB962C8B-B14F-4D97-AF65-F5344CB8AC3E}">
        <p14:creationId xmlns:p14="http://schemas.microsoft.com/office/powerpoint/2010/main" val="17760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4FD2D16-A218-40EA-8686-106C8AAB7EAF}"/>
              </a:ext>
            </a:extLst>
          </p:cNvPr>
          <p:cNvSpPr txBox="1"/>
          <p:nvPr/>
        </p:nvSpPr>
        <p:spPr>
          <a:xfrm>
            <a:off x="198783" y="265043"/>
            <a:ext cx="4678017" cy="400110"/>
          </a:xfrm>
          <a:prstGeom prst="rect">
            <a:avLst/>
          </a:prstGeom>
          <a:noFill/>
        </p:spPr>
        <p:txBody>
          <a:bodyPr wrap="square" rtlCol="0">
            <a:spAutoFit/>
          </a:bodyPr>
          <a:lstStyle/>
          <a:p>
            <a:r>
              <a:rPr lang="nl-NL" sz="2000" b="1" dirty="0"/>
              <a:t>Atrecht: sociale structuur</a:t>
            </a:r>
          </a:p>
        </p:txBody>
      </p:sp>
      <p:sp>
        <p:nvSpPr>
          <p:cNvPr id="4" name="Tekstvak 3">
            <a:extLst>
              <a:ext uri="{FF2B5EF4-FFF2-40B4-BE49-F238E27FC236}">
                <a16:creationId xmlns:a16="http://schemas.microsoft.com/office/drawing/2014/main" id="{471EB3D6-C036-40B7-A3B8-8C9B21CF89BA}"/>
              </a:ext>
            </a:extLst>
          </p:cNvPr>
          <p:cNvSpPr txBox="1"/>
          <p:nvPr/>
        </p:nvSpPr>
        <p:spPr>
          <a:xfrm>
            <a:off x="5135219" y="665153"/>
            <a:ext cx="5075583" cy="2246769"/>
          </a:xfrm>
          <a:prstGeom prst="rect">
            <a:avLst/>
          </a:prstGeom>
          <a:noFill/>
          <a:ln>
            <a:solidFill>
              <a:srgbClr val="002060"/>
            </a:solidFill>
          </a:ln>
        </p:spPr>
        <p:txBody>
          <a:bodyPr wrap="square" rtlCol="0">
            <a:spAutoFit/>
          </a:bodyPr>
          <a:lstStyle/>
          <a:p>
            <a:r>
              <a:rPr lang="nl-NL" sz="2000" dirty="0"/>
              <a:t>Patriciaat: </a:t>
            </a:r>
          </a:p>
          <a:p>
            <a:pPr marL="342900" indent="-342900">
              <a:buFont typeface="Arial" panose="020B0604020202020204" pitchFamily="34" charset="0"/>
              <a:buChar char="•"/>
            </a:pPr>
            <a:r>
              <a:rPr lang="nl-NL" sz="2000" dirty="0"/>
              <a:t>Al generaties in de stad (anciënniteit)</a:t>
            </a:r>
          </a:p>
          <a:p>
            <a:pPr marL="342900" indent="-342900">
              <a:buFont typeface="Arial" panose="020B0604020202020204" pitchFamily="34" charset="0"/>
              <a:buChar char="•"/>
            </a:pPr>
            <a:r>
              <a:rPr lang="nl-NL" sz="2000" dirty="0"/>
              <a:t>Veel (grond-)bezit</a:t>
            </a:r>
          </a:p>
          <a:p>
            <a:pPr marL="342900" indent="-342900">
              <a:buFont typeface="Arial" panose="020B0604020202020204" pitchFamily="34" charset="0"/>
              <a:buChar char="•"/>
            </a:pPr>
            <a:r>
              <a:rPr lang="nl-NL" sz="2000" dirty="0" err="1"/>
              <a:t>Aristocratisering</a:t>
            </a:r>
            <a:r>
              <a:rPr lang="nl-NL" sz="2000" dirty="0"/>
              <a:t> </a:t>
            </a:r>
          </a:p>
          <a:p>
            <a:pPr marL="342900" indent="-342900">
              <a:buFont typeface="Arial" panose="020B0604020202020204" pitchFamily="34" charset="0"/>
              <a:buChar char="•"/>
            </a:pPr>
            <a:r>
              <a:rPr lang="nl-NL" sz="2000" dirty="0"/>
              <a:t>Controle op de gilden (bestuursfuncties)</a:t>
            </a:r>
          </a:p>
          <a:p>
            <a:pPr marL="342900" indent="-342900">
              <a:buFont typeface="Arial" panose="020B0604020202020204" pitchFamily="34" charset="0"/>
              <a:buChar char="•"/>
            </a:pPr>
            <a:r>
              <a:rPr lang="nl-NL" sz="2000" dirty="0"/>
              <a:t>Vormen het stadsbestuur (schepenen, afgevaardigden van edelman in de stad)</a:t>
            </a:r>
          </a:p>
        </p:txBody>
      </p:sp>
      <p:sp>
        <p:nvSpPr>
          <p:cNvPr id="5" name="Gelijkbenige driehoek 4">
            <a:extLst>
              <a:ext uri="{FF2B5EF4-FFF2-40B4-BE49-F238E27FC236}">
                <a16:creationId xmlns:a16="http://schemas.microsoft.com/office/drawing/2014/main" id="{3CBFA6EF-1DED-4B11-BE1F-147127BFCA59}"/>
              </a:ext>
            </a:extLst>
          </p:cNvPr>
          <p:cNvSpPr/>
          <p:nvPr/>
        </p:nvSpPr>
        <p:spPr>
          <a:xfrm>
            <a:off x="848138" y="993913"/>
            <a:ext cx="5075583" cy="5599044"/>
          </a:xfrm>
          <a:prstGeom prst="triangle">
            <a:avLst/>
          </a:prstGeom>
          <a:solidFill>
            <a:schemeClr val="bg2">
              <a:lumMod val="9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a:extLst>
              <a:ext uri="{FF2B5EF4-FFF2-40B4-BE49-F238E27FC236}">
                <a16:creationId xmlns:a16="http://schemas.microsoft.com/office/drawing/2014/main" id="{82C4518D-C308-42CE-B459-A90C65F23C14}"/>
              </a:ext>
            </a:extLst>
          </p:cNvPr>
          <p:cNvCxnSpPr>
            <a:cxnSpLocks/>
          </p:cNvCxnSpPr>
          <p:nvPr/>
        </p:nvCxnSpPr>
        <p:spPr>
          <a:xfrm>
            <a:off x="3087757" y="1656522"/>
            <a:ext cx="5565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3ADD7D3C-54E2-4E6A-A899-17EE787223E8}"/>
              </a:ext>
            </a:extLst>
          </p:cNvPr>
          <p:cNvSpPr txBox="1"/>
          <p:nvPr/>
        </p:nvSpPr>
        <p:spPr>
          <a:xfrm>
            <a:off x="5135219" y="3524041"/>
            <a:ext cx="5075583" cy="707886"/>
          </a:xfrm>
          <a:prstGeom prst="rect">
            <a:avLst/>
          </a:prstGeom>
          <a:noFill/>
          <a:ln>
            <a:solidFill>
              <a:srgbClr val="002060"/>
            </a:solidFill>
          </a:ln>
        </p:spPr>
        <p:txBody>
          <a:bodyPr wrap="square" rtlCol="0">
            <a:spAutoFit/>
          </a:bodyPr>
          <a:lstStyle/>
          <a:p>
            <a:r>
              <a:rPr lang="nl-NL" sz="2000" dirty="0"/>
              <a:t>Rijke nieuwkomers:</a:t>
            </a:r>
          </a:p>
          <a:p>
            <a:pPr marL="342900" indent="-342900">
              <a:buFont typeface="Arial" panose="020B0604020202020204" pitchFamily="34" charset="0"/>
              <a:buChar char="•"/>
            </a:pPr>
            <a:r>
              <a:rPr lang="nl-NL" sz="2000" dirty="0"/>
              <a:t>Veel vermogen, maar nog geen anciënniteit</a:t>
            </a:r>
          </a:p>
        </p:txBody>
      </p:sp>
      <p:sp>
        <p:nvSpPr>
          <p:cNvPr id="11" name="Tekstvak 10">
            <a:extLst>
              <a:ext uri="{FF2B5EF4-FFF2-40B4-BE49-F238E27FC236}">
                <a16:creationId xmlns:a16="http://schemas.microsoft.com/office/drawing/2014/main" id="{8C9C703F-690D-45C1-87CE-B82F69B8D1D9}"/>
              </a:ext>
            </a:extLst>
          </p:cNvPr>
          <p:cNvSpPr txBox="1"/>
          <p:nvPr/>
        </p:nvSpPr>
        <p:spPr>
          <a:xfrm>
            <a:off x="2597428" y="4319005"/>
            <a:ext cx="1603512" cy="400110"/>
          </a:xfrm>
          <a:prstGeom prst="rect">
            <a:avLst/>
          </a:prstGeom>
          <a:noFill/>
          <a:ln>
            <a:solidFill>
              <a:srgbClr val="002060"/>
            </a:solidFill>
          </a:ln>
        </p:spPr>
        <p:txBody>
          <a:bodyPr wrap="square" rtlCol="0">
            <a:spAutoFit/>
          </a:bodyPr>
          <a:lstStyle/>
          <a:p>
            <a:r>
              <a:rPr lang="nl-NL" sz="2000" dirty="0"/>
              <a:t>Het gemeen</a:t>
            </a:r>
          </a:p>
        </p:txBody>
      </p:sp>
      <p:cxnSp>
        <p:nvCxnSpPr>
          <p:cNvPr id="13" name="Rechte verbindingslijn 12">
            <a:extLst>
              <a:ext uri="{FF2B5EF4-FFF2-40B4-BE49-F238E27FC236}">
                <a16:creationId xmlns:a16="http://schemas.microsoft.com/office/drawing/2014/main" id="{A7DE6D59-7467-4E2C-B79C-75FB3590ED3A}"/>
              </a:ext>
            </a:extLst>
          </p:cNvPr>
          <p:cNvCxnSpPr/>
          <p:nvPr/>
        </p:nvCxnSpPr>
        <p:spPr>
          <a:xfrm flipV="1">
            <a:off x="3379304" y="887896"/>
            <a:ext cx="1755915" cy="5698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065C9379-C91A-47BB-A68B-0FFFA947CFBB}"/>
              </a:ext>
            </a:extLst>
          </p:cNvPr>
          <p:cNvCxnSpPr>
            <a:cxnSpLocks/>
          </p:cNvCxnSpPr>
          <p:nvPr/>
        </p:nvCxnSpPr>
        <p:spPr>
          <a:xfrm>
            <a:off x="3379303" y="2008088"/>
            <a:ext cx="1755916" cy="173235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5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B8AA38A7AF0489A7E61A0280E8C10" ma:contentTypeVersion="15" ma:contentTypeDescription="Een nieuw document maken." ma:contentTypeScope="" ma:versionID="8b208bd71e39db172640dd0ebff8348a">
  <xsd:schema xmlns:xsd="http://www.w3.org/2001/XMLSchema" xmlns:xs="http://www.w3.org/2001/XMLSchema" xmlns:p="http://schemas.microsoft.com/office/2006/metadata/properties" xmlns:ns1="http://schemas.microsoft.com/sharepoint/v3" xmlns:ns2="e1dcb873-0d1d-4238-80d7-fb04f5851256" xmlns:ns3="ca0ac107-fa11-47ac-a53b-2565e7ca93ff" targetNamespace="http://schemas.microsoft.com/office/2006/metadata/properties" ma:root="true" ma:fieldsID="5ed5a0ce4823840ced35c72fd3bc696b" ns1:_="" ns2:_="" ns3:_="">
    <xsd:import namespace="http://schemas.microsoft.com/sharepoint/v3"/>
    <xsd:import namespace="e1dcb873-0d1d-4238-80d7-fb04f5851256"/>
    <xsd:import namespace="ca0ac107-fa11-47ac-a53b-2565e7ca93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cb873-0d1d-4238-80d7-fb04f5851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0ac107-fa11-47ac-a53b-2565e7ca93ff"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0BD2C-D182-4637-8D1D-CDFD0802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dcb873-0d1d-4238-80d7-fb04f5851256"/>
    <ds:schemaRef ds:uri="ca0ac107-fa11-47ac-a53b-2565e7ca9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7DCFBA-F212-4F09-BBD1-7963DCE69F60}">
  <ds:schemaRefs>
    <ds:schemaRef ds:uri="http://purl.org/dc/dcmitype/"/>
    <ds:schemaRef ds:uri="e1dcb873-0d1d-4238-80d7-fb04f5851256"/>
    <ds:schemaRef ds:uri="http://schemas.microsoft.com/office/2006/metadata/properties"/>
    <ds:schemaRef ds:uri="http://schemas.microsoft.com/office/2006/documentManagement/types"/>
    <ds:schemaRef ds:uri="http://purl.org/dc/elements/1.1/"/>
    <ds:schemaRef ds:uri="http://purl.org/dc/terms/"/>
    <ds:schemaRef ds:uri="ca0ac107-fa11-47ac-a53b-2565e7ca93ff"/>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9593B0B-63EC-41A9-B5EB-7141236DB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1220</Words>
  <Application>Microsoft Office PowerPoint</Application>
  <PresentationFormat>Breedbeeld</PresentationFormat>
  <Paragraphs>133</Paragraphs>
  <Slides>14</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Haan, R. den | Coornhert Gymnasium</dc:creator>
  <cp:lastModifiedBy>Andre Smit</cp:lastModifiedBy>
  <cp:revision>69</cp:revision>
  <dcterms:created xsi:type="dcterms:W3CDTF">2021-09-04T11:27:39Z</dcterms:created>
  <dcterms:modified xsi:type="dcterms:W3CDTF">2023-03-20T18:54:57Z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0x010100038B8AA38A7AF0489A7E61A0280E8C10</vt:lpwstr>
  </property>
</Properties>
</file>