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58" r:id="rId6"/>
    <p:sldId id="259" r:id="rId7"/>
    <p:sldId id="260" r:id="rId8"/>
    <p:sldId id="274"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7037D-E245-A140-9A1D-190758E5723C}" v="7" dt="2022-03-14T14:48:06.0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353" autoAdjust="0"/>
  </p:normalViewPr>
  <p:slideViewPr>
    <p:cSldViewPr snapToGrid="0">
      <p:cViewPr varScale="1">
        <p:scale>
          <a:sx n="74" d="100"/>
          <a:sy n="74" d="100"/>
        </p:scale>
        <p:origin x="104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F7B55-C4D1-4680-AACF-9D6C86532100}" type="datetimeFigureOut">
              <a:rPr lang="nl-NL" smtClean="0"/>
              <a:t>20-3-2023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FB5E0-E763-42E1-8ECD-E60BF67EDFB5}" type="slidenum">
              <a:rPr lang="nl-NL" smtClean="0"/>
              <a:t>‹nr.›</a:t>
            </a:fld>
            <a:endParaRPr lang="nl-NL"/>
          </a:p>
        </p:txBody>
      </p:sp>
    </p:spTree>
    <p:extLst>
      <p:ext uri="{BB962C8B-B14F-4D97-AF65-F5344CB8AC3E}">
        <p14:creationId xmlns:p14="http://schemas.microsoft.com/office/powerpoint/2010/main" val="110259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deze en de volgende drie dia’s wordt de Opstand deels uitgewerkt. Een groot deel ervan kan worden gezien als oriëntatiekennis. Omdat begrip ervan (met name ten aanzien van de causaliteit) noodzakelijk is om overzicht te houden, is ervoor gekozen deze stof hier op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examenstof bevat hierover (slechts) dit: </a:t>
            </a:r>
            <a:r>
              <a:rPr lang="nl-NL" i="1" dirty="0"/>
              <a:t>“</a:t>
            </a:r>
            <a:r>
              <a:rPr lang="nl-NL" sz="1800" b="0" i="1" u="none" strike="noStrike" baseline="0" dirty="0">
                <a:solidFill>
                  <a:srgbClr val="000000"/>
                </a:solidFill>
                <a:latin typeface="Verdana" panose="020B0604030504040204" pitchFamily="34" charset="0"/>
              </a:rPr>
              <a:t>Na de Beeldenstorm en het harde optreden door Alva brak er onder leiding van Willem van Oranje een opstand uit tegen het Spaanse gezag. Door de opstand, die in de praktijk een oorlog tegen steden was, verloor Antwerpen vanaf 1585 haar stapelmarktfunctie en trokken veel kapitaalkrachtige inwoners naar Holland.”</a:t>
            </a:r>
          </a:p>
        </p:txBody>
      </p:sp>
      <p:sp>
        <p:nvSpPr>
          <p:cNvPr id="4" name="Tijdelijke aanduiding voor dianummer 3"/>
          <p:cNvSpPr>
            <a:spLocks noGrp="1"/>
          </p:cNvSpPr>
          <p:nvPr>
            <p:ph type="sldNum" sz="quarter" idx="5"/>
          </p:nvPr>
        </p:nvSpPr>
        <p:spPr/>
        <p:txBody>
          <a:bodyPr/>
          <a:lstStyle/>
          <a:p>
            <a:fld id="{FE4FB5E0-E763-42E1-8ECD-E60BF67EDFB5}" type="slidenum">
              <a:rPr lang="nl-NL" smtClean="0"/>
              <a:t>14</a:t>
            </a:fld>
            <a:endParaRPr lang="nl-NL"/>
          </a:p>
        </p:txBody>
      </p:sp>
    </p:spTree>
    <p:extLst>
      <p:ext uri="{BB962C8B-B14F-4D97-AF65-F5344CB8AC3E}">
        <p14:creationId xmlns:p14="http://schemas.microsoft.com/office/powerpoint/2010/main" val="197926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E4FB5E0-E763-42E1-8ECD-E60BF67EDFB5}" type="slidenum">
              <a:rPr lang="nl-NL" smtClean="0"/>
              <a:t>17</a:t>
            </a:fld>
            <a:endParaRPr lang="nl-NL"/>
          </a:p>
        </p:txBody>
      </p:sp>
    </p:spTree>
    <p:extLst>
      <p:ext uri="{BB962C8B-B14F-4D97-AF65-F5344CB8AC3E}">
        <p14:creationId xmlns:p14="http://schemas.microsoft.com/office/powerpoint/2010/main" val="135119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BCD7B-CC3A-4387-A6C5-29DF648C5F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D744CC3-6857-4C71-8FD7-90138BA45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FEC093-84A0-4506-BBFF-9397C5307552}"/>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CD950F46-935B-40F7-A157-33CA1E3B03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42B233-D483-419D-9E3D-E6BEED140B9F}"/>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95873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22165-EECF-482F-8033-A003B28678E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A6ABB29-DC58-4887-9A09-39203E200F7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2FFB4E-7DE4-4AD7-8123-8D90DF5DBACA}"/>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4C641953-1B95-40E1-B1F5-A81105BA3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80FB69-A37A-451C-A8E3-1EB5C0638CE5}"/>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276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BE185A3-F1AA-4EBB-AD9B-D62B12F8A8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96F67A7-496D-430F-A945-F974AA02B90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817102-9A08-4FC5-BA45-A09A7EBE125C}"/>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40A0D0E6-099F-4772-987F-FEDD7BCFE7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37FBD6-4BA7-4860-A2E4-B31ACDCF41DA}"/>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76263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24384-68AD-43D1-9FE5-E2274B8984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568704C-A7C1-49E6-8902-E1624625C4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9B3923-65E4-4D44-8CCC-9571B19959F1}"/>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6A6AA86B-5C1A-49C4-8C99-180EB7CC3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C43EF-23C0-4E48-B9B1-ABB3B44D2704}"/>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87868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C4A85-49FC-4919-92BE-480004A47D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37E83C-BEEF-4CEF-8430-4555ED2EC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EE8BE9-75FA-4211-8545-71AD0D213969}"/>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B68DEF81-0FE1-4A3C-9D47-633D257B38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E4B3FC-535A-4F7E-A190-4E4BC39BEE42}"/>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80558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AA11D-AF51-4971-AC61-F54F152AF2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52D15D-64F5-4F10-8DA6-B96F72DA5C0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7EF25B-935E-4CFB-8F58-20B51C6D2C8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67772B-9404-43BC-B905-E2CA555A2E3F}"/>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83A79736-D019-4E3F-9775-D3BC742555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5C0731-4FC0-41FE-B216-4EE6E87493D7}"/>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95567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0053D-2B42-42F9-9E79-B68CE5CEA44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EC23B76-83DE-4159-BA8D-A57D62484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EC44FC8-8464-4959-B948-684C5AAF73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3FA6B6-D8C1-4EE4-8A95-69F39C8D6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398D5E2-4F28-442C-ACE8-DD6035FBA5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F2FC9E7-F4AC-473B-BC30-27B22045D5FA}"/>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8" name="Tijdelijke aanduiding voor voettekst 7">
            <a:extLst>
              <a:ext uri="{FF2B5EF4-FFF2-40B4-BE49-F238E27FC236}">
                <a16:creationId xmlns:a16="http://schemas.microsoft.com/office/drawing/2014/main" id="{29D8FD91-6AAF-41B8-85E4-840E290335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BA5271D-FE1F-419D-9939-37B67CFF04C0}"/>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62007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D61F3-4C52-4E9E-BDC9-2CF696E49F9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6D2D3A-3C0C-4B9D-B825-FBAB7AE96708}"/>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4" name="Tijdelijke aanduiding voor voettekst 3">
            <a:extLst>
              <a:ext uri="{FF2B5EF4-FFF2-40B4-BE49-F238E27FC236}">
                <a16:creationId xmlns:a16="http://schemas.microsoft.com/office/drawing/2014/main" id="{4A639D88-923E-4851-B0FD-B58AF537D6E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D82EF-35C6-4A25-81CA-1674EFC77CEC}"/>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9163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37B0B3B-476B-4C3C-9999-998836619AC1}"/>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3" name="Tijdelijke aanduiding voor voettekst 2">
            <a:extLst>
              <a:ext uri="{FF2B5EF4-FFF2-40B4-BE49-F238E27FC236}">
                <a16:creationId xmlns:a16="http://schemas.microsoft.com/office/drawing/2014/main" id="{8EDD1129-5EEF-4386-B104-7E6487B9B77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4CCE9CC-3186-4E5C-90EE-2BF4951F515E}"/>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14699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6AA07-4122-44E0-A9E0-C094A3EC72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A1B9724-284E-4747-9CF0-DB1F5128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C1B9F8-2B80-4F34-9675-32FAFE82D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496833F-573A-4E5D-B95E-D0ACACA3261F}"/>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2BA23483-0CFB-4F10-B1D4-A6F1D74C98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339837-ACED-40BC-8206-7D7F837B0F7F}"/>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54810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5086C-87AB-4696-B394-3D230AECC4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ECDAE65-122B-4D8E-93E1-4477DD19C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E3227D8-F553-4E29-A3A9-BE842DF35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8ACF25-1315-4647-B1DA-D5FEC751A8D9}"/>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57ADB462-3644-46C6-9BEC-B426974711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76BEF1-3BD5-44BE-B42D-10801578F8D1}"/>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47954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AD0A1B-9DE0-4A16-AEB8-464537EF2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D85766-A41E-4E3C-8609-F5D36A3A5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FCED7E-9659-49F8-A600-74E400F43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E956B08D-392A-4D09-8B2F-DB817C687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EA7181A-AA86-4876-9B0D-CD8143E38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2DDB-FF1E-4D71-9040-52F4F27C69CD}" type="slidenum">
              <a:rPr lang="nl-NL" smtClean="0"/>
              <a:t>‹nr.›</a:t>
            </a:fld>
            <a:endParaRPr lang="nl-NL"/>
          </a:p>
        </p:txBody>
      </p:sp>
    </p:spTree>
    <p:extLst>
      <p:ext uri="{BB962C8B-B14F-4D97-AF65-F5344CB8AC3E}">
        <p14:creationId xmlns:p14="http://schemas.microsoft.com/office/powerpoint/2010/main" val="315797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20B3DD-FCEE-4701-B8DC-56A5A209EEB2}"/>
              </a:ext>
            </a:extLst>
          </p:cNvPr>
          <p:cNvPicPr>
            <a:picLocks noChangeAspect="1"/>
          </p:cNvPicPr>
          <p:nvPr/>
        </p:nvPicPr>
        <p:blipFill>
          <a:blip r:embed="rId2"/>
          <a:stretch>
            <a:fillRect/>
          </a:stretch>
        </p:blipFill>
        <p:spPr>
          <a:xfrm>
            <a:off x="7069376" y="0"/>
            <a:ext cx="5122624" cy="6900145"/>
          </a:xfrm>
          <a:prstGeom prst="rect">
            <a:avLst/>
          </a:prstGeom>
        </p:spPr>
      </p:pic>
      <p:sp>
        <p:nvSpPr>
          <p:cNvPr id="4" name="Tekstvak 3">
            <a:extLst>
              <a:ext uri="{FF2B5EF4-FFF2-40B4-BE49-F238E27FC236}">
                <a16:creationId xmlns:a16="http://schemas.microsoft.com/office/drawing/2014/main" id="{B40DDBBC-B791-4305-A877-F8B746661B0D}"/>
              </a:ext>
            </a:extLst>
          </p:cNvPr>
          <p:cNvSpPr txBox="1"/>
          <p:nvPr/>
        </p:nvSpPr>
        <p:spPr>
          <a:xfrm>
            <a:off x="702365" y="768626"/>
            <a:ext cx="5658678" cy="5139869"/>
          </a:xfrm>
          <a:prstGeom prst="rect">
            <a:avLst/>
          </a:prstGeom>
          <a:noFill/>
        </p:spPr>
        <p:txBody>
          <a:bodyPr wrap="square" rtlCol="0">
            <a:spAutoFit/>
          </a:bodyPr>
          <a:lstStyle/>
          <a:p>
            <a:r>
              <a:rPr lang="nl-NL" sz="4000" b="1" dirty="0">
                <a:solidFill>
                  <a:srgbClr val="002060"/>
                </a:solidFill>
              </a:rPr>
              <a:t>Steden en burgers in de Lage Landen, 1050-1700</a:t>
            </a:r>
          </a:p>
          <a:p>
            <a:endParaRPr lang="nl-NL" sz="4000" b="1" dirty="0">
              <a:solidFill>
                <a:srgbClr val="002060"/>
              </a:solidFill>
            </a:endParaRPr>
          </a:p>
          <a:p>
            <a:endParaRPr lang="nl-NL" sz="4000" b="1" dirty="0">
              <a:solidFill>
                <a:srgbClr val="002060"/>
              </a:solidFill>
            </a:endParaRPr>
          </a:p>
          <a:p>
            <a:r>
              <a:rPr lang="nl-NL" sz="2800" b="1" dirty="0">
                <a:solidFill>
                  <a:srgbClr val="002060"/>
                </a:solidFill>
              </a:rPr>
              <a:t>Leidende vraag 2</a:t>
            </a:r>
            <a:endParaRPr lang="nl-NL" sz="4000" b="1" dirty="0">
              <a:solidFill>
                <a:srgbClr val="002060"/>
              </a:solidFill>
            </a:endParaRPr>
          </a:p>
          <a:p>
            <a:r>
              <a:rPr lang="nl-NL" sz="2800" b="1" dirty="0">
                <a:solidFill>
                  <a:srgbClr val="002060"/>
                </a:solidFill>
              </a:rPr>
              <a:t>Welke invloed hadden de sociaaleconomische en politieke ontwikkelingen op de positie van de stedelijke burgerij in de Nederlandse gewesten? 1302-1602</a:t>
            </a:r>
          </a:p>
        </p:txBody>
      </p:sp>
    </p:spTree>
    <p:extLst>
      <p:ext uri="{BB962C8B-B14F-4D97-AF65-F5344CB8AC3E}">
        <p14:creationId xmlns:p14="http://schemas.microsoft.com/office/powerpoint/2010/main" val="376634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847DED-FE4D-4F91-8B03-072389F1BE4A}"/>
              </a:ext>
            </a:extLst>
          </p:cNvPr>
          <p:cNvSpPr txBox="1"/>
          <p:nvPr/>
        </p:nvSpPr>
        <p:spPr>
          <a:xfrm>
            <a:off x="291548" y="278296"/>
            <a:ext cx="5804452" cy="400110"/>
          </a:xfrm>
          <a:prstGeom prst="rect">
            <a:avLst/>
          </a:prstGeom>
          <a:noFill/>
        </p:spPr>
        <p:txBody>
          <a:bodyPr wrap="square" rtlCol="0">
            <a:spAutoFit/>
          </a:bodyPr>
          <a:lstStyle/>
          <a:p>
            <a:r>
              <a:rPr lang="nl-NL" sz="2000" b="1" dirty="0"/>
              <a:t>De Bourgondiërs </a:t>
            </a:r>
            <a:r>
              <a:rPr lang="nl-NL" sz="2000" b="1" dirty="0">
                <a:sym typeface="Wingdings" panose="05000000000000000000" pitchFamily="2" charset="2"/>
              </a:rPr>
              <a:t> de Habsburgers</a:t>
            </a:r>
            <a:endParaRPr lang="nl-NL" sz="2000" b="1" dirty="0"/>
          </a:p>
        </p:txBody>
      </p:sp>
      <p:pic>
        <p:nvPicPr>
          <p:cNvPr id="4" name="Afbeelding 3" descr="Afbeelding met arm&#10;&#10;Automatisch gegenereerde beschrijving">
            <a:extLst>
              <a:ext uri="{FF2B5EF4-FFF2-40B4-BE49-F238E27FC236}">
                <a16:creationId xmlns:a16="http://schemas.microsoft.com/office/drawing/2014/main" id="{102CEC6B-8AE8-46D9-88CF-C4888EE46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8" y="3203016"/>
            <a:ext cx="2572026" cy="3654984"/>
          </a:xfrm>
          <a:prstGeom prst="rect">
            <a:avLst/>
          </a:prstGeom>
        </p:spPr>
      </p:pic>
      <p:sp>
        <p:nvSpPr>
          <p:cNvPr id="5" name="Tekstvak 4">
            <a:extLst>
              <a:ext uri="{FF2B5EF4-FFF2-40B4-BE49-F238E27FC236}">
                <a16:creationId xmlns:a16="http://schemas.microsoft.com/office/drawing/2014/main" id="{9FB6B3F6-A225-4488-96ED-80875485733F}"/>
              </a:ext>
            </a:extLst>
          </p:cNvPr>
          <p:cNvSpPr txBox="1"/>
          <p:nvPr/>
        </p:nvSpPr>
        <p:spPr>
          <a:xfrm>
            <a:off x="291548" y="1007165"/>
            <a:ext cx="5552661" cy="1938992"/>
          </a:xfrm>
          <a:prstGeom prst="rect">
            <a:avLst/>
          </a:prstGeom>
          <a:noFill/>
        </p:spPr>
        <p:txBody>
          <a:bodyPr wrap="square" rtlCol="0">
            <a:spAutoFit/>
          </a:bodyPr>
          <a:lstStyle/>
          <a:p>
            <a:r>
              <a:rPr lang="nl-NL" sz="2000" dirty="0"/>
              <a:t>1477. Karel de Stoute sneuvelt. </a:t>
            </a:r>
          </a:p>
          <a:p>
            <a:pPr marL="285750" indent="-285750">
              <a:buFont typeface="Arial" panose="020B0604020202020204" pitchFamily="34" charset="0"/>
              <a:buChar char="•"/>
            </a:pPr>
            <a:r>
              <a:rPr lang="nl-NL" sz="2000" dirty="0"/>
              <a:t>De Franse koning verovert Bourgondië en Artesië. Atrecht krijgt een zeer hoge boete opgelegd en haar economische rol is uitgespeeld.</a:t>
            </a:r>
          </a:p>
          <a:p>
            <a:pPr marL="285750" indent="-285750">
              <a:buFont typeface="Arial" panose="020B0604020202020204" pitchFamily="34" charset="0"/>
              <a:buChar char="•"/>
            </a:pPr>
            <a:r>
              <a:rPr lang="nl-NL" sz="2000" dirty="0"/>
              <a:t>In allerlei steden worden ambtenaren van de Bourgondiërs gelyncht.</a:t>
            </a:r>
          </a:p>
        </p:txBody>
      </p:sp>
      <p:sp>
        <p:nvSpPr>
          <p:cNvPr id="6" name="Tekstvak 5">
            <a:extLst>
              <a:ext uri="{FF2B5EF4-FFF2-40B4-BE49-F238E27FC236}">
                <a16:creationId xmlns:a16="http://schemas.microsoft.com/office/drawing/2014/main" id="{5A858779-FC1F-4F80-952A-F0D81EEA4308}"/>
              </a:ext>
            </a:extLst>
          </p:cNvPr>
          <p:cNvSpPr txBox="1"/>
          <p:nvPr/>
        </p:nvSpPr>
        <p:spPr>
          <a:xfrm>
            <a:off x="3067879" y="3091516"/>
            <a:ext cx="3836504" cy="1015663"/>
          </a:xfrm>
          <a:prstGeom prst="rect">
            <a:avLst/>
          </a:prstGeom>
          <a:noFill/>
        </p:spPr>
        <p:txBody>
          <a:bodyPr wrap="square" rtlCol="0">
            <a:spAutoFit/>
          </a:bodyPr>
          <a:lstStyle/>
          <a:p>
            <a:r>
              <a:rPr lang="nl-NL" sz="2000" dirty="0"/>
              <a:t>Karel de Stoute heeft geen zoon.</a:t>
            </a:r>
          </a:p>
          <a:p>
            <a:r>
              <a:rPr lang="nl-NL" sz="2000" dirty="0"/>
              <a:t>Wel een dochter.</a:t>
            </a:r>
          </a:p>
          <a:p>
            <a:r>
              <a:rPr lang="nl-NL" sz="2000" dirty="0"/>
              <a:t>Maria. </a:t>
            </a:r>
          </a:p>
        </p:txBody>
      </p:sp>
      <p:pic>
        <p:nvPicPr>
          <p:cNvPr id="12" name="Afbeelding 11" descr="Afbeelding met tekst, kleurrijk&#10;&#10;Automatisch gegenereerde beschrijving">
            <a:extLst>
              <a:ext uri="{FF2B5EF4-FFF2-40B4-BE49-F238E27FC236}">
                <a16:creationId xmlns:a16="http://schemas.microsoft.com/office/drawing/2014/main" id="{E3D1C72A-10E1-4814-9746-6166EDF85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174" y="478351"/>
            <a:ext cx="3127513" cy="4338422"/>
          </a:xfrm>
          <a:prstGeom prst="rect">
            <a:avLst/>
          </a:prstGeom>
        </p:spPr>
      </p:pic>
      <p:sp>
        <p:nvSpPr>
          <p:cNvPr id="13" name="Tekstvak 12">
            <a:extLst>
              <a:ext uri="{FF2B5EF4-FFF2-40B4-BE49-F238E27FC236}">
                <a16:creationId xmlns:a16="http://schemas.microsoft.com/office/drawing/2014/main" id="{BCCDE67F-F347-45FF-BB46-FC1D026B49A1}"/>
              </a:ext>
            </a:extLst>
          </p:cNvPr>
          <p:cNvSpPr txBox="1"/>
          <p:nvPr/>
        </p:nvSpPr>
        <p:spPr>
          <a:xfrm>
            <a:off x="6527248" y="4962132"/>
            <a:ext cx="5465969" cy="1323439"/>
          </a:xfrm>
          <a:prstGeom prst="rect">
            <a:avLst/>
          </a:prstGeom>
          <a:noFill/>
        </p:spPr>
        <p:txBody>
          <a:bodyPr wrap="square" rtlCol="0">
            <a:spAutoFit/>
          </a:bodyPr>
          <a:lstStyle/>
          <a:p>
            <a:r>
              <a:rPr lang="nl-NL" sz="2000" dirty="0"/>
              <a:t>Maria trouwt met Maximiliaan van Habsburg, de oudste zoon van de keizer van het Heilige Roomse Rijk. De Habsburgse militaire macht brengt de steden weer in het gareel.</a:t>
            </a:r>
          </a:p>
        </p:txBody>
      </p:sp>
    </p:spTree>
    <p:extLst>
      <p:ext uri="{BB962C8B-B14F-4D97-AF65-F5344CB8AC3E}">
        <p14:creationId xmlns:p14="http://schemas.microsoft.com/office/powerpoint/2010/main" val="348038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DBF1D8A-2360-4511-99FB-C5B6201DD9E5}"/>
              </a:ext>
            </a:extLst>
          </p:cNvPr>
          <p:cNvSpPr txBox="1"/>
          <p:nvPr/>
        </p:nvSpPr>
        <p:spPr>
          <a:xfrm>
            <a:off x="291548" y="278296"/>
            <a:ext cx="5804452" cy="400110"/>
          </a:xfrm>
          <a:prstGeom prst="rect">
            <a:avLst/>
          </a:prstGeom>
          <a:noFill/>
        </p:spPr>
        <p:txBody>
          <a:bodyPr wrap="square" rtlCol="0">
            <a:spAutoFit/>
          </a:bodyPr>
          <a:lstStyle/>
          <a:p>
            <a:r>
              <a:rPr lang="nl-NL" sz="2000" b="1" dirty="0"/>
              <a:t>De </a:t>
            </a:r>
            <a:r>
              <a:rPr lang="nl-NL" sz="2000" b="1" dirty="0">
                <a:sym typeface="Wingdings" panose="05000000000000000000" pitchFamily="2" charset="2"/>
              </a:rPr>
              <a:t>Habsburgers</a:t>
            </a:r>
            <a:endParaRPr lang="nl-NL" sz="2000" b="1" dirty="0"/>
          </a:p>
        </p:txBody>
      </p:sp>
      <p:sp>
        <p:nvSpPr>
          <p:cNvPr id="3" name="Tekstvak 2">
            <a:extLst>
              <a:ext uri="{FF2B5EF4-FFF2-40B4-BE49-F238E27FC236}">
                <a16:creationId xmlns:a16="http://schemas.microsoft.com/office/drawing/2014/main" id="{24D9F2BA-CF12-4B58-BA4C-719BCF11EF5C}"/>
              </a:ext>
            </a:extLst>
          </p:cNvPr>
          <p:cNvSpPr txBox="1"/>
          <p:nvPr/>
        </p:nvSpPr>
        <p:spPr>
          <a:xfrm>
            <a:off x="291547" y="907774"/>
            <a:ext cx="6493565" cy="5632311"/>
          </a:xfrm>
          <a:prstGeom prst="rect">
            <a:avLst/>
          </a:prstGeom>
          <a:noFill/>
        </p:spPr>
        <p:txBody>
          <a:bodyPr wrap="square" rtlCol="0">
            <a:spAutoFit/>
          </a:bodyPr>
          <a:lstStyle/>
          <a:p>
            <a:r>
              <a:rPr lang="nl-NL" sz="2000" dirty="0"/>
              <a:t>Maximiliaan en Maria herstellen de pre-Bourgondische orde, voornamelijk door afgenomen privileges terug te geven.</a:t>
            </a:r>
          </a:p>
          <a:p>
            <a:endParaRPr lang="nl-NL" sz="2000" dirty="0"/>
          </a:p>
          <a:p>
            <a:r>
              <a:rPr lang="nl-NL" sz="2000" dirty="0"/>
              <a:t>Er komt rust. </a:t>
            </a:r>
          </a:p>
          <a:p>
            <a:endParaRPr lang="nl-NL" sz="2000" dirty="0"/>
          </a:p>
          <a:p>
            <a:r>
              <a:rPr lang="nl-NL" sz="2000" dirty="0"/>
              <a:t>Na de dood van Maria, vijf jaar later, verdwijnt die rust weer.</a:t>
            </a:r>
          </a:p>
          <a:p>
            <a:pPr marL="342900" indent="-342900">
              <a:buFont typeface="Arial" panose="020B0604020202020204" pitchFamily="34" charset="0"/>
              <a:buChar char="•"/>
            </a:pPr>
            <a:r>
              <a:rPr lang="nl-NL" sz="2000" dirty="0"/>
              <a:t>Maximiliaan is feitelijk de baas; hij is regent namens zijn vierjarige zoontje.</a:t>
            </a:r>
          </a:p>
          <a:p>
            <a:pPr marL="342900" indent="-342900">
              <a:buFont typeface="Arial" panose="020B0604020202020204" pitchFamily="34" charset="0"/>
              <a:buChar char="•"/>
            </a:pPr>
            <a:r>
              <a:rPr lang="nl-NL" sz="2000" dirty="0"/>
              <a:t>Hij voert een politiek van centralisatie en staatsvorming en neemt privileges af. </a:t>
            </a:r>
          </a:p>
          <a:p>
            <a:pPr marL="342900" indent="-342900">
              <a:buFont typeface="Arial" panose="020B0604020202020204" pitchFamily="34" charset="0"/>
              <a:buChar char="•"/>
            </a:pPr>
            <a:r>
              <a:rPr lang="nl-NL" sz="2000" dirty="0"/>
              <a:t>Hij wil gebiedsuitbreiding en voert daartoe steeds oorlogen. Dat vereist belastingverhogingen.</a:t>
            </a:r>
          </a:p>
          <a:p>
            <a:pPr marL="342900" indent="-342900">
              <a:buFont typeface="Arial" panose="020B0604020202020204" pitchFamily="34" charset="0"/>
              <a:buChar char="•"/>
            </a:pPr>
            <a:r>
              <a:rPr lang="nl-NL" sz="2000" dirty="0"/>
              <a:t>De steden zijn hier ontstemd over.</a:t>
            </a:r>
          </a:p>
          <a:p>
            <a:pPr marL="342900" indent="-342900">
              <a:buFont typeface="Arial" panose="020B0604020202020204" pitchFamily="34" charset="0"/>
              <a:buChar char="•"/>
            </a:pPr>
            <a:r>
              <a:rPr lang="nl-NL" sz="2000" dirty="0"/>
              <a:t>Wederom opstanden. Een neergeslagen Brugse opstand draagt bij aan de neergang van die stad.</a:t>
            </a:r>
          </a:p>
          <a:p>
            <a:pPr marL="342900" indent="-342900">
              <a:buFont typeface="Arial" panose="020B0604020202020204" pitchFamily="34" charset="0"/>
              <a:buChar char="•"/>
            </a:pPr>
            <a:r>
              <a:rPr lang="nl-NL" sz="2000" dirty="0"/>
              <a:t>Antwerpen kiest partij voor Maximiliaan; een akelige orde is voor de handel nog altijd beter dan oorlog en opstand. Gevolg: privileges voor Antwerpen.</a:t>
            </a:r>
          </a:p>
        </p:txBody>
      </p:sp>
      <p:pic>
        <p:nvPicPr>
          <p:cNvPr id="6" name="Afbeelding 5" descr="Afbeelding met tekst&#10;&#10;Automatisch gegenereerde beschrijving">
            <a:extLst>
              <a:ext uri="{FF2B5EF4-FFF2-40B4-BE49-F238E27FC236}">
                <a16:creationId xmlns:a16="http://schemas.microsoft.com/office/drawing/2014/main" id="{D369F121-0193-4BC6-BA22-C4CD05F8C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087" y="907774"/>
            <a:ext cx="3780000" cy="4623158"/>
          </a:xfrm>
          <a:prstGeom prst="rect">
            <a:avLst/>
          </a:prstGeom>
        </p:spPr>
      </p:pic>
      <p:sp>
        <p:nvSpPr>
          <p:cNvPr id="7" name="Tekstvak 6">
            <a:extLst>
              <a:ext uri="{FF2B5EF4-FFF2-40B4-BE49-F238E27FC236}">
                <a16:creationId xmlns:a16="http://schemas.microsoft.com/office/drawing/2014/main" id="{90451163-E44F-4B8B-9600-605703047F03}"/>
              </a:ext>
            </a:extLst>
          </p:cNvPr>
          <p:cNvSpPr txBox="1"/>
          <p:nvPr/>
        </p:nvSpPr>
        <p:spPr>
          <a:xfrm>
            <a:off x="7214061" y="5616755"/>
            <a:ext cx="4890052" cy="1015663"/>
          </a:xfrm>
          <a:prstGeom prst="rect">
            <a:avLst/>
          </a:prstGeom>
          <a:noFill/>
        </p:spPr>
        <p:txBody>
          <a:bodyPr wrap="square" rtlCol="0">
            <a:spAutoFit/>
          </a:bodyPr>
          <a:lstStyle/>
          <a:p>
            <a:r>
              <a:rPr lang="nl-NL" sz="2000" dirty="0"/>
              <a:t>In 1508 wordt Maximiliaan keizer van het Heilige Roomse Rijk. De Nederlanden vallen daar dus ook onder.</a:t>
            </a:r>
          </a:p>
        </p:txBody>
      </p:sp>
    </p:spTree>
    <p:extLst>
      <p:ext uri="{BB962C8B-B14F-4D97-AF65-F5344CB8AC3E}">
        <p14:creationId xmlns:p14="http://schemas.microsoft.com/office/powerpoint/2010/main" val="22126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D00AF5-F83F-43D3-BD2A-660CCCD9C156}"/>
              </a:ext>
            </a:extLst>
          </p:cNvPr>
          <p:cNvSpPr txBox="1"/>
          <p:nvPr/>
        </p:nvSpPr>
        <p:spPr>
          <a:xfrm>
            <a:off x="291548" y="278296"/>
            <a:ext cx="5804452" cy="400110"/>
          </a:xfrm>
          <a:prstGeom prst="rect">
            <a:avLst/>
          </a:prstGeom>
          <a:noFill/>
        </p:spPr>
        <p:txBody>
          <a:bodyPr wrap="square" rtlCol="0">
            <a:spAutoFit/>
          </a:bodyPr>
          <a:lstStyle/>
          <a:p>
            <a:r>
              <a:rPr lang="nl-NL" sz="2000" b="1" dirty="0"/>
              <a:t>De </a:t>
            </a:r>
            <a:r>
              <a:rPr lang="nl-NL" sz="2000" b="1" dirty="0">
                <a:sym typeface="Wingdings" panose="05000000000000000000" pitchFamily="2" charset="2"/>
              </a:rPr>
              <a:t>Habsburgers</a:t>
            </a:r>
            <a:endParaRPr lang="nl-NL" sz="2000" b="1" dirty="0"/>
          </a:p>
        </p:txBody>
      </p:sp>
      <p:sp>
        <p:nvSpPr>
          <p:cNvPr id="3" name="Tekstvak 2">
            <a:extLst>
              <a:ext uri="{FF2B5EF4-FFF2-40B4-BE49-F238E27FC236}">
                <a16:creationId xmlns:a16="http://schemas.microsoft.com/office/drawing/2014/main" id="{C3B4B091-D398-4A96-BB73-4755ACC7A29E}"/>
              </a:ext>
            </a:extLst>
          </p:cNvPr>
          <p:cNvSpPr txBox="1"/>
          <p:nvPr/>
        </p:nvSpPr>
        <p:spPr>
          <a:xfrm>
            <a:off x="291547" y="921027"/>
            <a:ext cx="11617993" cy="1015663"/>
          </a:xfrm>
          <a:prstGeom prst="rect">
            <a:avLst/>
          </a:prstGeom>
          <a:noFill/>
        </p:spPr>
        <p:txBody>
          <a:bodyPr wrap="square" rtlCol="0">
            <a:spAutoFit/>
          </a:bodyPr>
          <a:lstStyle/>
          <a:p>
            <a:r>
              <a:rPr lang="nl-NL" sz="2000" b="1" dirty="0"/>
              <a:t>1494</a:t>
            </a:r>
            <a:r>
              <a:rPr lang="nl-NL" sz="2000" dirty="0"/>
              <a:t>: Filips, zoon van Maria en Maximiliaan, is 18 en wordt landsheer van de Nederlanden: Filips de Schone.</a:t>
            </a:r>
          </a:p>
          <a:p>
            <a:r>
              <a:rPr lang="nl-NL" sz="2000" b="1" dirty="0"/>
              <a:t>1506</a:t>
            </a:r>
            <a:r>
              <a:rPr lang="nl-NL" sz="2000" dirty="0"/>
              <a:t>: Filips overlijdt. Hij heeft een zoontje, Karel. Die is nog klein. Maximiliaan wordt weer regent.</a:t>
            </a:r>
          </a:p>
          <a:p>
            <a:r>
              <a:rPr lang="nl-NL" sz="2000" b="1" dirty="0"/>
              <a:t>1515</a:t>
            </a:r>
            <a:r>
              <a:rPr lang="nl-NL" sz="2000" dirty="0"/>
              <a:t>: Karel, nu 15 jaar oud, wordt bekwaam verklaard; hij wordt landsheer der Nederlanden.</a:t>
            </a:r>
          </a:p>
        </p:txBody>
      </p:sp>
      <p:pic>
        <p:nvPicPr>
          <p:cNvPr id="14" name="Afbeelding 13">
            <a:extLst>
              <a:ext uri="{FF2B5EF4-FFF2-40B4-BE49-F238E27FC236}">
                <a16:creationId xmlns:a16="http://schemas.microsoft.com/office/drawing/2014/main" id="{CA80894C-97B0-4695-B428-8B15DBF793CA}"/>
              </a:ext>
            </a:extLst>
          </p:cNvPr>
          <p:cNvPicPr>
            <a:picLocks noChangeAspect="1"/>
          </p:cNvPicPr>
          <p:nvPr/>
        </p:nvPicPr>
        <p:blipFill>
          <a:blip r:embed="rId2"/>
          <a:stretch>
            <a:fillRect/>
          </a:stretch>
        </p:blipFill>
        <p:spPr>
          <a:xfrm>
            <a:off x="5638362" y="2290313"/>
            <a:ext cx="6553638" cy="4567687"/>
          </a:xfrm>
          <a:prstGeom prst="rect">
            <a:avLst/>
          </a:prstGeom>
        </p:spPr>
      </p:pic>
      <p:sp>
        <p:nvSpPr>
          <p:cNvPr id="15" name="Tekstvak 14">
            <a:extLst>
              <a:ext uri="{FF2B5EF4-FFF2-40B4-BE49-F238E27FC236}">
                <a16:creationId xmlns:a16="http://schemas.microsoft.com/office/drawing/2014/main" id="{3F4578C0-7709-4F35-98B5-9FE8EC482647}"/>
              </a:ext>
            </a:extLst>
          </p:cNvPr>
          <p:cNvSpPr txBox="1"/>
          <p:nvPr/>
        </p:nvSpPr>
        <p:spPr>
          <a:xfrm>
            <a:off x="1602439" y="5593538"/>
            <a:ext cx="3923071" cy="1015663"/>
          </a:xfrm>
          <a:prstGeom prst="rect">
            <a:avLst/>
          </a:prstGeom>
          <a:noFill/>
        </p:spPr>
        <p:txBody>
          <a:bodyPr wrap="square" rtlCol="0">
            <a:spAutoFit/>
          </a:bodyPr>
          <a:lstStyle/>
          <a:p>
            <a:r>
              <a:rPr lang="nl-NL" sz="2000" i="1" dirty="0"/>
              <a:t>Karel V op latere leeftijd, afgebeeld met zijn zoon (en opvolger als landsheer der Nederlanden) Filips II.</a:t>
            </a:r>
          </a:p>
        </p:txBody>
      </p:sp>
    </p:spTree>
    <p:extLst>
      <p:ext uri="{BB962C8B-B14F-4D97-AF65-F5344CB8AC3E}">
        <p14:creationId xmlns:p14="http://schemas.microsoft.com/office/powerpoint/2010/main" val="260878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51E626C-4E90-4545-B873-213463E1518F}"/>
              </a:ext>
            </a:extLst>
          </p:cNvPr>
          <p:cNvSpPr txBox="1"/>
          <p:nvPr/>
        </p:nvSpPr>
        <p:spPr>
          <a:xfrm>
            <a:off x="185531" y="238539"/>
            <a:ext cx="3684104" cy="400110"/>
          </a:xfrm>
          <a:prstGeom prst="rect">
            <a:avLst/>
          </a:prstGeom>
          <a:noFill/>
        </p:spPr>
        <p:txBody>
          <a:bodyPr wrap="square" rtlCol="0">
            <a:spAutoFit/>
          </a:bodyPr>
          <a:lstStyle/>
          <a:p>
            <a:r>
              <a:rPr lang="nl-NL" sz="2000" b="1" dirty="0"/>
              <a:t>De opkomst van Antwerpen</a:t>
            </a:r>
          </a:p>
        </p:txBody>
      </p:sp>
      <p:sp>
        <p:nvSpPr>
          <p:cNvPr id="3" name="Tekstvak 2">
            <a:extLst>
              <a:ext uri="{FF2B5EF4-FFF2-40B4-BE49-F238E27FC236}">
                <a16:creationId xmlns:a16="http://schemas.microsoft.com/office/drawing/2014/main" id="{E30B42BF-2265-4190-B470-A2E72DE63A3B}"/>
              </a:ext>
            </a:extLst>
          </p:cNvPr>
          <p:cNvSpPr txBox="1"/>
          <p:nvPr/>
        </p:nvSpPr>
        <p:spPr>
          <a:xfrm>
            <a:off x="185531" y="921026"/>
            <a:ext cx="5526156" cy="5632311"/>
          </a:xfrm>
          <a:prstGeom prst="rect">
            <a:avLst/>
          </a:prstGeom>
          <a:noFill/>
        </p:spPr>
        <p:txBody>
          <a:bodyPr wrap="square" rtlCol="0">
            <a:spAutoFit/>
          </a:bodyPr>
          <a:lstStyle/>
          <a:p>
            <a:r>
              <a:rPr lang="nl-NL" sz="2000" u="sng" dirty="0"/>
              <a:t>Brugge wordt minder belangrijk, vanwege:</a:t>
            </a:r>
          </a:p>
          <a:p>
            <a:pPr marL="342900" indent="-342900">
              <a:buFont typeface="Arial" panose="020B0604020202020204" pitchFamily="34" charset="0"/>
              <a:buChar char="•"/>
            </a:pPr>
            <a:r>
              <a:rPr lang="nl-NL" sz="2000" dirty="0"/>
              <a:t>Opstanden tegen Bourgondiërs en Habsburgers.</a:t>
            </a:r>
          </a:p>
          <a:p>
            <a:endParaRPr lang="nl-NL" sz="2000" dirty="0"/>
          </a:p>
          <a:p>
            <a:pPr marL="342900" indent="-342900">
              <a:buFont typeface="Arial" panose="020B0604020202020204" pitchFamily="34" charset="0"/>
              <a:buChar char="•"/>
            </a:pPr>
            <a:r>
              <a:rPr lang="nl-NL" sz="2000" dirty="0"/>
              <a:t>Verzanding van het Zwin (waterweg naar zee); daardoor voorhavens nodig; schepen moeten worden overgeladen. Tijdrovend en duur.</a:t>
            </a:r>
          </a:p>
          <a:p>
            <a:endParaRPr lang="nl-NL" sz="2000" dirty="0"/>
          </a:p>
          <a:p>
            <a:pPr marL="342900" indent="-342900">
              <a:buFont typeface="Arial" panose="020B0604020202020204" pitchFamily="34" charset="0"/>
              <a:buChar char="•"/>
            </a:pPr>
            <a:r>
              <a:rPr lang="nl-NL" sz="2000" dirty="0"/>
              <a:t>Onhandig optreden van de Brugse bestuurders: bij elke transactie moet een </a:t>
            </a:r>
            <a:r>
              <a:rPr lang="nl-NL" sz="2000" dirty="0" err="1"/>
              <a:t>Bruggenaar</a:t>
            </a:r>
            <a:r>
              <a:rPr lang="nl-NL" sz="2000" dirty="0"/>
              <a:t> betrokken zijn. Gevolg: buitenlanders verplaatsen hun handel.</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Veel en vaak politieke en sociale onrust binnen de stad.</a:t>
            </a:r>
          </a:p>
          <a:p>
            <a:endParaRPr lang="nl-NL" sz="2000" dirty="0"/>
          </a:p>
          <a:p>
            <a:pPr marL="342900" indent="-342900">
              <a:buFont typeface="Arial" panose="020B0604020202020204" pitchFamily="34" charset="0"/>
              <a:buChar char="•"/>
            </a:pPr>
            <a:r>
              <a:rPr lang="nl-NL" sz="2000" dirty="0"/>
              <a:t>Amsterdam beheerste een steeds groter deel van de graanhandel met de </a:t>
            </a:r>
            <a:r>
              <a:rPr lang="nl-NL" sz="2000" dirty="0" err="1"/>
              <a:t>Oostzeehanze</a:t>
            </a:r>
            <a:r>
              <a:rPr lang="nl-NL" sz="2000" dirty="0"/>
              <a:t>. (Moedernegotie)</a:t>
            </a:r>
          </a:p>
        </p:txBody>
      </p:sp>
      <p:sp>
        <p:nvSpPr>
          <p:cNvPr id="4" name="Tekstvak 3">
            <a:extLst>
              <a:ext uri="{FF2B5EF4-FFF2-40B4-BE49-F238E27FC236}">
                <a16:creationId xmlns:a16="http://schemas.microsoft.com/office/drawing/2014/main" id="{0EACB77A-C56E-4543-A4B1-1D31FFE63BC7}"/>
              </a:ext>
            </a:extLst>
          </p:cNvPr>
          <p:cNvSpPr txBox="1"/>
          <p:nvPr/>
        </p:nvSpPr>
        <p:spPr>
          <a:xfrm>
            <a:off x="6665844" y="921026"/>
            <a:ext cx="5526156" cy="4093428"/>
          </a:xfrm>
          <a:prstGeom prst="rect">
            <a:avLst/>
          </a:prstGeom>
          <a:noFill/>
        </p:spPr>
        <p:txBody>
          <a:bodyPr wrap="square" rtlCol="0">
            <a:spAutoFit/>
          </a:bodyPr>
          <a:lstStyle/>
          <a:p>
            <a:r>
              <a:rPr lang="nl-NL" sz="2000" u="sng" dirty="0"/>
              <a:t>Antwerpen wordt belangrijker, vanwege:</a:t>
            </a:r>
          </a:p>
          <a:p>
            <a:pPr marL="342900" indent="-342900">
              <a:buFont typeface="Arial" panose="020B0604020202020204" pitchFamily="34" charset="0"/>
              <a:buChar char="•"/>
            </a:pPr>
            <a:r>
              <a:rPr lang="nl-NL" sz="2000" dirty="0"/>
              <a:t>Partij kiezen voor Bourgondiërs en Habsburgers.</a:t>
            </a:r>
          </a:p>
          <a:p>
            <a:endParaRPr lang="nl-NL" sz="2000" dirty="0"/>
          </a:p>
          <a:p>
            <a:pPr marL="342900" indent="-342900">
              <a:buFont typeface="Arial" panose="020B0604020202020204" pitchFamily="34" charset="0"/>
              <a:buChar char="•"/>
            </a:pPr>
            <a:r>
              <a:rPr lang="nl-NL" sz="2000" dirty="0"/>
              <a:t>Open waterweg naar zee: de Westerschelde.</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endParaRPr lang="nl-NL" sz="2000" dirty="0"/>
          </a:p>
          <a:p>
            <a:pPr marL="342900" indent="-342900">
              <a:buFont typeface="Arial" panose="020B0604020202020204" pitchFamily="34" charset="0"/>
              <a:buChar char="•"/>
            </a:pPr>
            <a:r>
              <a:rPr lang="nl-NL" sz="2000" dirty="0"/>
              <a:t>Net als Brugge in de begintijd: handel wordt aan alle kanten gefaciliteerd en gestimuleerd.</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Betrekkelijke rust.</a:t>
            </a:r>
          </a:p>
        </p:txBody>
      </p:sp>
      <p:sp>
        <p:nvSpPr>
          <p:cNvPr id="5" name="Pijl: rechts 4">
            <a:extLst>
              <a:ext uri="{FF2B5EF4-FFF2-40B4-BE49-F238E27FC236}">
                <a16:creationId xmlns:a16="http://schemas.microsoft.com/office/drawing/2014/main" id="{FCC49BB1-D7F9-4D7C-B3C4-973D66AA7ECF}"/>
              </a:ext>
            </a:extLst>
          </p:cNvPr>
          <p:cNvSpPr/>
          <p:nvPr/>
        </p:nvSpPr>
        <p:spPr>
          <a:xfrm>
            <a:off x="5711687" y="1272209"/>
            <a:ext cx="768626"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 rechts 5">
            <a:extLst>
              <a:ext uri="{FF2B5EF4-FFF2-40B4-BE49-F238E27FC236}">
                <a16:creationId xmlns:a16="http://schemas.microsoft.com/office/drawing/2014/main" id="{F3C063B3-CAE9-43FE-BA3D-E87313E83926}"/>
              </a:ext>
            </a:extLst>
          </p:cNvPr>
          <p:cNvSpPr/>
          <p:nvPr/>
        </p:nvSpPr>
        <p:spPr>
          <a:xfrm>
            <a:off x="5711687" y="2007705"/>
            <a:ext cx="768626"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228CE837-D187-4B6C-9767-F93F41B4762B}"/>
              </a:ext>
            </a:extLst>
          </p:cNvPr>
          <p:cNvSpPr/>
          <p:nvPr/>
        </p:nvSpPr>
        <p:spPr>
          <a:xfrm>
            <a:off x="5711687" y="3163957"/>
            <a:ext cx="768626"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rechts 7">
            <a:extLst>
              <a:ext uri="{FF2B5EF4-FFF2-40B4-BE49-F238E27FC236}">
                <a16:creationId xmlns:a16="http://schemas.microsoft.com/office/drawing/2014/main" id="{4EC4FFD2-2B6D-4ABF-98E9-FEB738DB04EF}"/>
              </a:ext>
            </a:extLst>
          </p:cNvPr>
          <p:cNvSpPr/>
          <p:nvPr/>
        </p:nvSpPr>
        <p:spPr>
          <a:xfrm>
            <a:off x="5711687" y="4693090"/>
            <a:ext cx="768626"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tekst, oud&#10;&#10;Automatisch gegenereerde beschrijving">
            <a:extLst>
              <a:ext uri="{FF2B5EF4-FFF2-40B4-BE49-F238E27FC236}">
                <a16:creationId xmlns:a16="http://schemas.microsoft.com/office/drawing/2014/main" id="{152A448D-39AC-4533-A68C-2BF1989F4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01" y="0"/>
            <a:ext cx="11791666" cy="6855231"/>
          </a:xfrm>
          <a:prstGeom prst="rect">
            <a:avLst/>
          </a:prstGeom>
        </p:spPr>
      </p:pic>
    </p:spTree>
    <p:extLst>
      <p:ext uri="{BB962C8B-B14F-4D97-AF65-F5344CB8AC3E}">
        <p14:creationId xmlns:p14="http://schemas.microsoft.com/office/powerpoint/2010/main" val="7919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DD43DE5-E06D-4E32-AF34-AE9BFD92DAE9}"/>
              </a:ext>
            </a:extLst>
          </p:cNvPr>
          <p:cNvSpPr txBox="1"/>
          <p:nvPr/>
        </p:nvSpPr>
        <p:spPr>
          <a:xfrm>
            <a:off x="225287" y="291548"/>
            <a:ext cx="5393635" cy="400110"/>
          </a:xfrm>
          <a:prstGeom prst="rect">
            <a:avLst/>
          </a:prstGeom>
          <a:noFill/>
        </p:spPr>
        <p:txBody>
          <a:bodyPr wrap="square" rtlCol="0">
            <a:spAutoFit/>
          </a:bodyPr>
          <a:lstStyle/>
          <a:p>
            <a:r>
              <a:rPr lang="nl-NL" sz="2000" b="1" dirty="0"/>
              <a:t>1566: Smeekschrift en Beeldenstorm</a:t>
            </a:r>
          </a:p>
        </p:txBody>
      </p:sp>
      <p:sp>
        <p:nvSpPr>
          <p:cNvPr id="3" name="Tekstvak 2">
            <a:extLst>
              <a:ext uri="{FF2B5EF4-FFF2-40B4-BE49-F238E27FC236}">
                <a16:creationId xmlns:a16="http://schemas.microsoft.com/office/drawing/2014/main" id="{A0ACB756-7C5E-4276-B9EC-F8DBA672A14A}"/>
              </a:ext>
            </a:extLst>
          </p:cNvPr>
          <p:cNvSpPr txBox="1"/>
          <p:nvPr/>
        </p:nvSpPr>
        <p:spPr>
          <a:xfrm>
            <a:off x="225287" y="996458"/>
            <a:ext cx="6850372" cy="1938992"/>
          </a:xfrm>
          <a:prstGeom prst="rect">
            <a:avLst/>
          </a:prstGeom>
          <a:noFill/>
        </p:spPr>
        <p:txBody>
          <a:bodyPr wrap="square" rtlCol="0">
            <a:spAutoFit/>
          </a:bodyPr>
          <a:lstStyle/>
          <a:p>
            <a:r>
              <a:rPr lang="nl-NL" sz="2000" dirty="0"/>
              <a:t>Onvrede in de Nederlanden:</a:t>
            </a:r>
          </a:p>
          <a:p>
            <a:pPr marL="342900" indent="-342900">
              <a:buFont typeface="Arial" panose="020B0604020202020204" pitchFamily="34" charset="0"/>
              <a:buChar char="•"/>
            </a:pPr>
            <a:r>
              <a:rPr lang="nl-NL" sz="2000" dirty="0"/>
              <a:t>Politiek: centralisatiebeleid van de Habsburgers verhoudt zich moeizaam tot het particularisme van steden en edelen.</a:t>
            </a:r>
          </a:p>
          <a:p>
            <a:pPr marL="342900" indent="-342900">
              <a:buFont typeface="Arial" panose="020B0604020202020204" pitchFamily="34" charset="0"/>
              <a:buChar char="•"/>
            </a:pPr>
            <a:r>
              <a:rPr lang="nl-NL" sz="2000" dirty="0"/>
              <a:t>Religieus: Filips II (die zijn vader Karel V in 1555 was opgevolgd) bestrijdt protestanten actief. </a:t>
            </a:r>
          </a:p>
          <a:p>
            <a:pPr marL="342900" indent="-342900">
              <a:buFont typeface="Arial" panose="020B0604020202020204" pitchFamily="34" charset="0"/>
              <a:buChar char="•"/>
            </a:pPr>
            <a:r>
              <a:rPr lang="nl-NL" sz="2000" dirty="0"/>
              <a:t>Economisch: stijgende prijzen.</a:t>
            </a:r>
          </a:p>
        </p:txBody>
      </p:sp>
      <p:sp>
        <p:nvSpPr>
          <p:cNvPr id="4" name="Tekstvak 3">
            <a:extLst>
              <a:ext uri="{FF2B5EF4-FFF2-40B4-BE49-F238E27FC236}">
                <a16:creationId xmlns:a16="http://schemas.microsoft.com/office/drawing/2014/main" id="{11E6497A-7731-4DFA-B90A-D2759C0B951D}"/>
              </a:ext>
            </a:extLst>
          </p:cNvPr>
          <p:cNvSpPr txBox="1"/>
          <p:nvPr/>
        </p:nvSpPr>
        <p:spPr>
          <a:xfrm>
            <a:off x="225287" y="3240250"/>
            <a:ext cx="6533323" cy="1938992"/>
          </a:xfrm>
          <a:prstGeom prst="rect">
            <a:avLst/>
          </a:prstGeom>
          <a:noFill/>
        </p:spPr>
        <p:txBody>
          <a:bodyPr wrap="square" rtlCol="0">
            <a:spAutoFit/>
          </a:bodyPr>
          <a:lstStyle/>
          <a:p>
            <a:r>
              <a:rPr lang="nl-NL" sz="2000" dirty="0"/>
              <a:t>Smeekschrift der edelen:</a:t>
            </a:r>
          </a:p>
          <a:p>
            <a:pPr marL="342900" indent="-342900">
              <a:buFont typeface="Arial" panose="020B0604020202020204" pitchFamily="34" charset="0"/>
              <a:buChar char="•"/>
            </a:pPr>
            <a:r>
              <a:rPr lang="nl-NL" sz="2000" dirty="0"/>
              <a:t>200 edelen bieden landvoogdes Margaretha van Parma een smeekschrift aan: verzacht de vervolgingen, anders dreigt een volksopstand.</a:t>
            </a:r>
          </a:p>
          <a:p>
            <a:pPr marL="342900" indent="-342900">
              <a:buFont typeface="Arial" panose="020B0604020202020204" pitchFamily="34" charset="0"/>
              <a:buChar char="•"/>
            </a:pPr>
            <a:r>
              <a:rPr lang="nl-NL" sz="2000" dirty="0"/>
              <a:t>Margaretha weet niet wat te doen, antwoordt halfzacht. </a:t>
            </a:r>
          </a:p>
          <a:p>
            <a:pPr marL="342900" indent="-342900">
              <a:buFont typeface="Arial" panose="020B0604020202020204" pitchFamily="34" charset="0"/>
              <a:buChar char="•"/>
            </a:pPr>
            <a:r>
              <a:rPr lang="nl-NL" sz="2000" dirty="0"/>
              <a:t>Protestanten blij; komen bovengronds.</a:t>
            </a:r>
          </a:p>
        </p:txBody>
      </p:sp>
      <p:sp>
        <p:nvSpPr>
          <p:cNvPr id="5" name="Tekstvak 4">
            <a:extLst>
              <a:ext uri="{FF2B5EF4-FFF2-40B4-BE49-F238E27FC236}">
                <a16:creationId xmlns:a16="http://schemas.microsoft.com/office/drawing/2014/main" id="{0EA95AE8-20E6-478E-B6F4-EF303E70C6C8}"/>
              </a:ext>
            </a:extLst>
          </p:cNvPr>
          <p:cNvSpPr txBox="1"/>
          <p:nvPr/>
        </p:nvSpPr>
        <p:spPr>
          <a:xfrm>
            <a:off x="225286" y="5484042"/>
            <a:ext cx="6533323" cy="1015663"/>
          </a:xfrm>
          <a:prstGeom prst="rect">
            <a:avLst/>
          </a:prstGeom>
          <a:noFill/>
        </p:spPr>
        <p:txBody>
          <a:bodyPr wrap="square" rtlCol="0">
            <a:spAutoFit/>
          </a:bodyPr>
          <a:lstStyle/>
          <a:p>
            <a:r>
              <a:rPr lang="nl-NL" sz="2000" dirty="0"/>
              <a:t>Beeldenstorm:</a:t>
            </a:r>
          </a:p>
          <a:p>
            <a:pPr marL="342900" indent="-342900">
              <a:buFont typeface="Arial" panose="020B0604020202020204" pitchFamily="34" charset="0"/>
              <a:buChar char="•"/>
            </a:pPr>
            <a:r>
              <a:rPr lang="nl-NL" sz="2000" dirty="0"/>
              <a:t>Een warme zomerdag en een extremistische prediker: de vlam slaat in de pan en de brand wordt snel groter.</a:t>
            </a:r>
          </a:p>
        </p:txBody>
      </p:sp>
      <p:pic>
        <p:nvPicPr>
          <p:cNvPr id="8" name="Afbeelding 7" descr="Afbeelding met tekst&#10;&#10;Automatisch gegenereerde beschrijving">
            <a:extLst>
              <a:ext uri="{FF2B5EF4-FFF2-40B4-BE49-F238E27FC236}">
                <a16:creationId xmlns:a16="http://schemas.microsoft.com/office/drawing/2014/main" id="{8039C3F0-BD5A-46E9-8D17-A7388ACD897D}"/>
              </a:ext>
            </a:extLst>
          </p:cNvPr>
          <p:cNvPicPr>
            <a:picLocks noChangeAspect="1"/>
          </p:cNvPicPr>
          <p:nvPr/>
        </p:nvPicPr>
        <p:blipFill rotWithShape="1">
          <a:blip r:embed="rId3">
            <a:extLst>
              <a:ext uri="{28A0092B-C50C-407E-A947-70E740481C1C}">
                <a14:useLocalDpi xmlns:a14="http://schemas.microsoft.com/office/drawing/2010/main" val="0"/>
              </a:ext>
            </a:extLst>
          </a:blip>
          <a:srcRect l="21448" r="19573" b="9272"/>
          <a:stretch/>
        </p:blipFill>
        <p:spPr>
          <a:xfrm>
            <a:off x="7075659" y="0"/>
            <a:ext cx="5116341" cy="5784787"/>
          </a:xfrm>
          <a:prstGeom prst="rect">
            <a:avLst/>
          </a:prstGeom>
        </p:spPr>
      </p:pic>
      <p:sp>
        <p:nvSpPr>
          <p:cNvPr id="9" name="Tekstvak 8">
            <a:extLst>
              <a:ext uri="{FF2B5EF4-FFF2-40B4-BE49-F238E27FC236}">
                <a16:creationId xmlns:a16="http://schemas.microsoft.com/office/drawing/2014/main" id="{0A9EB2A3-ED9E-422B-9960-4BCA9342C929}"/>
              </a:ext>
            </a:extLst>
          </p:cNvPr>
          <p:cNvSpPr txBox="1"/>
          <p:nvPr/>
        </p:nvSpPr>
        <p:spPr>
          <a:xfrm>
            <a:off x="9055510" y="5791819"/>
            <a:ext cx="3274142" cy="707886"/>
          </a:xfrm>
          <a:prstGeom prst="rect">
            <a:avLst/>
          </a:prstGeom>
          <a:noFill/>
        </p:spPr>
        <p:txBody>
          <a:bodyPr wrap="square" rtlCol="0">
            <a:spAutoFit/>
          </a:bodyPr>
          <a:lstStyle/>
          <a:p>
            <a:r>
              <a:rPr lang="nl-NL" sz="2000" i="1" dirty="0"/>
              <a:t>Beeldenstorm in Antwerpen. Ets door Frans Hogenberg.</a:t>
            </a:r>
          </a:p>
        </p:txBody>
      </p:sp>
    </p:spTree>
    <p:extLst>
      <p:ext uri="{BB962C8B-B14F-4D97-AF65-F5344CB8AC3E}">
        <p14:creationId xmlns:p14="http://schemas.microsoft.com/office/powerpoint/2010/main" val="72202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510E356-14D1-42FD-B37F-927BB56CBCA3}"/>
              </a:ext>
            </a:extLst>
          </p:cNvPr>
          <p:cNvSpPr txBox="1"/>
          <p:nvPr/>
        </p:nvSpPr>
        <p:spPr>
          <a:xfrm>
            <a:off x="225287" y="291548"/>
            <a:ext cx="3458817" cy="400110"/>
          </a:xfrm>
          <a:prstGeom prst="rect">
            <a:avLst/>
          </a:prstGeom>
          <a:noFill/>
        </p:spPr>
        <p:txBody>
          <a:bodyPr wrap="square" rtlCol="0">
            <a:spAutoFit/>
          </a:bodyPr>
          <a:lstStyle/>
          <a:p>
            <a:r>
              <a:rPr lang="nl-NL" sz="2000" b="1" dirty="0"/>
              <a:t>1567-1575: veel narigheid</a:t>
            </a:r>
          </a:p>
        </p:txBody>
      </p:sp>
      <p:sp>
        <p:nvSpPr>
          <p:cNvPr id="3" name="Tekstvak 2">
            <a:extLst>
              <a:ext uri="{FF2B5EF4-FFF2-40B4-BE49-F238E27FC236}">
                <a16:creationId xmlns:a16="http://schemas.microsoft.com/office/drawing/2014/main" id="{5AB9C451-ABCF-4205-AC99-93456209A53D}"/>
              </a:ext>
            </a:extLst>
          </p:cNvPr>
          <p:cNvSpPr txBox="1"/>
          <p:nvPr/>
        </p:nvSpPr>
        <p:spPr>
          <a:xfrm>
            <a:off x="225288" y="996458"/>
            <a:ext cx="6241774" cy="1631216"/>
          </a:xfrm>
          <a:prstGeom prst="rect">
            <a:avLst/>
          </a:prstGeom>
          <a:noFill/>
        </p:spPr>
        <p:txBody>
          <a:bodyPr wrap="square" rtlCol="0">
            <a:spAutoFit/>
          </a:bodyPr>
          <a:lstStyle/>
          <a:p>
            <a:pPr marL="342900" indent="-342900">
              <a:buFont typeface="Arial" panose="020B0604020202020204" pitchFamily="34" charset="0"/>
              <a:buChar char="•"/>
            </a:pPr>
            <a:r>
              <a:rPr lang="nl-NL" sz="2000" dirty="0"/>
              <a:t>Filips II stuurt Alva om de Beeldenstormers te straffen.</a:t>
            </a:r>
          </a:p>
          <a:p>
            <a:pPr marL="342900" indent="-342900">
              <a:buFont typeface="Arial" panose="020B0604020202020204" pitchFamily="34" charset="0"/>
              <a:buChar char="•"/>
            </a:pPr>
            <a:r>
              <a:rPr lang="nl-NL" sz="2000" dirty="0"/>
              <a:t>Veel betrokkenen wachten het niet af en vluchten naar het oosten, of de zee op (watergeuzen). Ook edelen die niet hard optraden tegen Beeldenstormers, vluchten (Willem van Oranje).</a:t>
            </a:r>
          </a:p>
        </p:txBody>
      </p:sp>
      <p:sp>
        <p:nvSpPr>
          <p:cNvPr id="4" name="Tekstvak 3">
            <a:extLst>
              <a:ext uri="{FF2B5EF4-FFF2-40B4-BE49-F238E27FC236}">
                <a16:creationId xmlns:a16="http://schemas.microsoft.com/office/drawing/2014/main" id="{8305AE56-62EB-46A2-9CEA-8422C4936F12}"/>
              </a:ext>
            </a:extLst>
          </p:cNvPr>
          <p:cNvSpPr txBox="1"/>
          <p:nvPr/>
        </p:nvSpPr>
        <p:spPr>
          <a:xfrm>
            <a:off x="225285" y="2623055"/>
            <a:ext cx="8017565" cy="400110"/>
          </a:xfrm>
          <a:prstGeom prst="rect">
            <a:avLst/>
          </a:prstGeom>
          <a:noFill/>
        </p:spPr>
        <p:txBody>
          <a:bodyPr wrap="square" rtlCol="0">
            <a:spAutoFit/>
          </a:bodyPr>
          <a:lstStyle/>
          <a:p>
            <a:pPr marL="342900" indent="-342900">
              <a:buFont typeface="Arial" panose="020B0604020202020204" pitchFamily="34" charset="0"/>
              <a:buChar char="•"/>
            </a:pPr>
            <a:r>
              <a:rPr lang="nl-NL" sz="2000" dirty="0"/>
              <a:t>1568: Willem komt met een legertje, dat verliest. </a:t>
            </a:r>
          </a:p>
        </p:txBody>
      </p:sp>
      <p:sp>
        <p:nvSpPr>
          <p:cNvPr id="5" name="Tekstvak 4">
            <a:extLst>
              <a:ext uri="{FF2B5EF4-FFF2-40B4-BE49-F238E27FC236}">
                <a16:creationId xmlns:a16="http://schemas.microsoft.com/office/drawing/2014/main" id="{981D178B-1305-45D6-9576-7A7672228C64}"/>
              </a:ext>
            </a:extLst>
          </p:cNvPr>
          <p:cNvSpPr txBox="1"/>
          <p:nvPr/>
        </p:nvSpPr>
        <p:spPr>
          <a:xfrm>
            <a:off x="225285" y="3023165"/>
            <a:ext cx="6122505" cy="707886"/>
          </a:xfrm>
          <a:prstGeom prst="rect">
            <a:avLst/>
          </a:prstGeom>
          <a:noFill/>
        </p:spPr>
        <p:txBody>
          <a:bodyPr wrap="square" rtlCol="0">
            <a:spAutoFit/>
          </a:bodyPr>
          <a:lstStyle/>
          <a:p>
            <a:pPr marL="342900" indent="-342900">
              <a:buFont typeface="Arial" panose="020B0604020202020204" pitchFamily="34" charset="0"/>
              <a:buChar char="•"/>
            </a:pPr>
            <a:r>
              <a:rPr lang="nl-NL" sz="2000" dirty="0"/>
              <a:t>1572: verovering Den Briel. Opstand krijgt nieuw elan: steeds meer steden kiezen partij voor de Opstand.</a:t>
            </a:r>
          </a:p>
        </p:txBody>
      </p:sp>
      <p:sp>
        <p:nvSpPr>
          <p:cNvPr id="6" name="Tekstvak 5">
            <a:extLst>
              <a:ext uri="{FF2B5EF4-FFF2-40B4-BE49-F238E27FC236}">
                <a16:creationId xmlns:a16="http://schemas.microsoft.com/office/drawing/2014/main" id="{3889B04C-B79A-4FD7-B0A8-07D9BC1ED528}"/>
              </a:ext>
            </a:extLst>
          </p:cNvPr>
          <p:cNvSpPr txBox="1"/>
          <p:nvPr/>
        </p:nvSpPr>
        <p:spPr>
          <a:xfrm>
            <a:off x="225285" y="3665595"/>
            <a:ext cx="5870715" cy="707886"/>
          </a:xfrm>
          <a:prstGeom prst="rect">
            <a:avLst/>
          </a:prstGeom>
          <a:noFill/>
        </p:spPr>
        <p:txBody>
          <a:bodyPr wrap="square" rtlCol="0">
            <a:spAutoFit/>
          </a:bodyPr>
          <a:lstStyle/>
          <a:p>
            <a:pPr marL="342900" indent="-342900">
              <a:buFont typeface="Arial" panose="020B0604020202020204" pitchFamily="34" charset="0"/>
              <a:buChar char="•"/>
            </a:pPr>
            <a:r>
              <a:rPr lang="nl-NL" sz="2000" dirty="0"/>
              <a:t>Alva reageert met terreur: massamoorden in Kampen, Naarden en Haarlem. Werkt averechts.</a:t>
            </a:r>
          </a:p>
        </p:txBody>
      </p:sp>
      <p:sp>
        <p:nvSpPr>
          <p:cNvPr id="7" name="Tekstvak 6">
            <a:extLst>
              <a:ext uri="{FF2B5EF4-FFF2-40B4-BE49-F238E27FC236}">
                <a16:creationId xmlns:a16="http://schemas.microsoft.com/office/drawing/2014/main" id="{88E30958-EACF-42CC-A0CB-1B6D3BC09FD7}"/>
              </a:ext>
            </a:extLst>
          </p:cNvPr>
          <p:cNvSpPr txBox="1"/>
          <p:nvPr/>
        </p:nvSpPr>
        <p:spPr>
          <a:xfrm>
            <a:off x="225285" y="4373481"/>
            <a:ext cx="5671932" cy="1015663"/>
          </a:xfrm>
          <a:prstGeom prst="rect">
            <a:avLst/>
          </a:prstGeom>
          <a:noFill/>
        </p:spPr>
        <p:txBody>
          <a:bodyPr wrap="square" rtlCol="0">
            <a:spAutoFit/>
          </a:bodyPr>
          <a:lstStyle/>
          <a:p>
            <a:pPr marL="342900" indent="-342900">
              <a:buFont typeface="Arial" panose="020B0604020202020204" pitchFamily="34" charset="0"/>
              <a:buChar char="•"/>
            </a:pPr>
            <a:r>
              <a:rPr lang="nl-NL" sz="2000" dirty="0"/>
              <a:t>‘Bij Alkmaar begint de victorie’. En kort daarna: Leidens Ontzet. De soldaten worden naar het zuiden verdreven, het gewest Holland uit.</a:t>
            </a:r>
          </a:p>
        </p:txBody>
      </p:sp>
      <p:pic>
        <p:nvPicPr>
          <p:cNvPr id="9" name="Afbeelding 8">
            <a:extLst>
              <a:ext uri="{FF2B5EF4-FFF2-40B4-BE49-F238E27FC236}">
                <a16:creationId xmlns:a16="http://schemas.microsoft.com/office/drawing/2014/main" id="{7BB8E43A-5AFA-4139-BBC3-7A31BAB0A6AC}"/>
              </a:ext>
            </a:extLst>
          </p:cNvPr>
          <p:cNvPicPr>
            <a:picLocks noChangeAspect="1"/>
          </p:cNvPicPr>
          <p:nvPr/>
        </p:nvPicPr>
        <p:blipFill rotWithShape="1">
          <a:blip r:embed="rId2">
            <a:extLst>
              <a:ext uri="{28A0092B-C50C-407E-A947-70E740481C1C}">
                <a14:useLocalDpi xmlns:a14="http://schemas.microsoft.com/office/drawing/2010/main" val="0"/>
              </a:ext>
            </a:extLst>
          </a:blip>
          <a:srcRect l="24225" r="22425"/>
          <a:stretch/>
        </p:blipFill>
        <p:spPr>
          <a:xfrm>
            <a:off x="6703267" y="0"/>
            <a:ext cx="5488733" cy="6858000"/>
          </a:xfrm>
          <a:prstGeom prst="rect">
            <a:avLst/>
          </a:prstGeom>
        </p:spPr>
      </p:pic>
      <p:sp>
        <p:nvSpPr>
          <p:cNvPr id="8" name="Tekstvak 7">
            <a:extLst>
              <a:ext uri="{FF2B5EF4-FFF2-40B4-BE49-F238E27FC236}">
                <a16:creationId xmlns:a16="http://schemas.microsoft.com/office/drawing/2014/main" id="{2BCE20BA-FADF-4854-B20C-7BCC41DBEC6D}"/>
              </a:ext>
            </a:extLst>
          </p:cNvPr>
          <p:cNvSpPr txBox="1"/>
          <p:nvPr/>
        </p:nvSpPr>
        <p:spPr>
          <a:xfrm>
            <a:off x="3288890" y="6031574"/>
            <a:ext cx="3301734" cy="707886"/>
          </a:xfrm>
          <a:prstGeom prst="rect">
            <a:avLst/>
          </a:prstGeom>
          <a:noFill/>
        </p:spPr>
        <p:txBody>
          <a:bodyPr wrap="square" rtlCol="0">
            <a:spAutoFit/>
          </a:bodyPr>
          <a:lstStyle/>
          <a:p>
            <a:r>
              <a:rPr lang="nl-NL" sz="2000" i="1" dirty="0"/>
              <a:t>Leidens Ontzet. </a:t>
            </a:r>
          </a:p>
          <a:p>
            <a:r>
              <a:rPr lang="nl-NL" sz="2000" i="1" dirty="0"/>
              <a:t>Schilderij door Otto van Veen</a:t>
            </a:r>
            <a:r>
              <a:rPr lang="nl-NL" dirty="0"/>
              <a:t>.</a:t>
            </a:r>
          </a:p>
        </p:txBody>
      </p:sp>
    </p:spTree>
    <p:extLst>
      <p:ext uri="{BB962C8B-B14F-4D97-AF65-F5344CB8AC3E}">
        <p14:creationId xmlns:p14="http://schemas.microsoft.com/office/powerpoint/2010/main" val="20218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menigte&#10;&#10;Automatisch gegenereerde beschrijving">
            <a:extLst>
              <a:ext uri="{FF2B5EF4-FFF2-40B4-BE49-F238E27FC236}">
                <a16:creationId xmlns:a16="http://schemas.microsoft.com/office/drawing/2014/main" id="{1F22052F-F83F-4CFC-A68B-E0F20A72C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635" y="0"/>
            <a:ext cx="8322365" cy="6872886"/>
          </a:xfrm>
          <a:prstGeom prst="rect">
            <a:avLst/>
          </a:prstGeom>
        </p:spPr>
      </p:pic>
      <p:sp>
        <p:nvSpPr>
          <p:cNvPr id="4" name="Tekstvak 3">
            <a:extLst>
              <a:ext uri="{FF2B5EF4-FFF2-40B4-BE49-F238E27FC236}">
                <a16:creationId xmlns:a16="http://schemas.microsoft.com/office/drawing/2014/main" id="{496AE16B-BB10-4E8E-9BAA-7C0D28881F60}"/>
              </a:ext>
            </a:extLst>
          </p:cNvPr>
          <p:cNvSpPr txBox="1"/>
          <p:nvPr/>
        </p:nvSpPr>
        <p:spPr>
          <a:xfrm>
            <a:off x="172279" y="163612"/>
            <a:ext cx="3525078" cy="400110"/>
          </a:xfrm>
          <a:prstGeom prst="rect">
            <a:avLst/>
          </a:prstGeom>
          <a:noFill/>
        </p:spPr>
        <p:txBody>
          <a:bodyPr wrap="square" rtlCol="0">
            <a:spAutoFit/>
          </a:bodyPr>
          <a:lstStyle/>
          <a:p>
            <a:r>
              <a:rPr lang="nl-NL" sz="2000" b="1" dirty="0"/>
              <a:t>1576: de Spaanse furie</a:t>
            </a:r>
          </a:p>
        </p:txBody>
      </p:sp>
      <p:sp>
        <p:nvSpPr>
          <p:cNvPr id="5" name="Tekstvak 4">
            <a:extLst>
              <a:ext uri="{FF2B5EF4-FFF2-40B4-BE49-F238E27FC236}">
                <a16:creationId xmlns:a16="http://schemas.microsoft.com/office/drawing/2014/main" id="{AC3B2A42-E194-4B00-A4F7-1215ACA9313C}"/>
              </a:ext>
            </a:extLst>
          </p:cNvPr>
          <p:cNvSpPr txBox="1"/>
          <p:nvPr/>
        </p:nvSpPr>
        <p:spPr>
          <a:xfrm>
            <a:off x="172279" y="785443"/>
            <a:ext cx="3525078" cy="707886"/>
          </a:xfrm>
          <a:prstGeom prst="rect">
            <a:avLst/>
          </a:prstGeom>
          <a:noFill/>
        </p:spPr>
        <p:txBody>
          <a:bodyPr wrap="square" rtlCol="0">
            <a:spAutoFit/>
          </a:bodyPr>
          <a:lstStyle/>
          <a:p>
            <a:r>
              <a:rPr lang="nl-NL" sz="2000" dirty="0"/>
              <a:t>Filips II is bankroet. Soldaten krijgen geen soldij. </a:t>
            </a:r>
          </a:p>
        </p:txBody>
      </p:sp>
      <p:sp>
        <p:nvSpPr>
          <p:cNvPr id="7" name="Tekstvak 6">
            <a:extLst>
              <a:ext uri="{FF2B5EF4-FFF2-40B4-BE49-F238E27FC236}">
                <a16:creationId xmlns:a16="http://schemas.microsoft.com/office/drawing/2014/main" id="{68FC57AE-4D23-4E11-87C8-A117549804C5}"/>
              </a:ext>
            </a:extLst>
          </p:cNvPr>
          <p:cNvSpPr txBox="1"/>
          <p:nvPr/>
        </p:nvSpPr>
        <p:spPr>
          <a:xfrm>
            <a:off x="172279" y="1715050"/>
            <a:ext cx="3525078" cy="1323439"/>
          </a:xfrm>
          <a:prstGeom prst="rect">
            <a:avLst/>
          </a:prstGeom>
          <a:noFill/>
        </p:spPr>
        <p:txBody>
          <a:bodyPr wrap="square" lIns="91440" tIns="45720" rIns="91440" bIns="45720" rtlCol="0" anchor="t">
            <a:spAutoFit/>
          </a:bodyPr>
          <a:lstStyle/>
          <a:p>
            <a:r>
              <a:rPr lang="nl-NL" sz="2000" dirty="0">
                <a:ea typeface="+mn-lt"/>
                <a:cs typeface="+mn-lt"/>
              </a:rPr>
              <a:t>Ze gaan halen wat hen, naar hun oordeel, toekomt. Plundering van de rijkste handelsstad: Antwerpen.</a:t>
            </a:r>
            <a:endParaRPr lang="nl-NL" dirty="0"/>
          </a:p>
        </p:txBody>
      </p:sp>
      <p:sp>
        <p:nvSpPr>
          <p:cNvPr id="8" name="Tekstvak 7">
            <a:extLst>
              <a:ext uri="{FF2B5EF4-FFF2-40B4-BE49-F238E27FC236}">
                <a16:creationId xmlns:a16="http://schemas.microsoft.com/office/drawing/2014/main" id="{86434E1E-3D70-4AA9-A75B-27169F215682}"/>
              </a:ext>
            </a:extLst>
          </p:cNvPr>
          <p:cNvSpPr txBox="1"/>
          <p:nvPr/>
        </p:nvSpPr>
        <p:spPr>
          <a:xfrm>
            <a:off x="172279" y="3260210"/>
            <a:ext cx="3525078" cy="1323439"/>
          </a:xfrm>
          <a:prstGeom prst="rect">
            <a:avLst/>
          </a:prstGeom>
          <a:noFill/>
        </p:spPr>
        <p:txBody>
          <a:bodyPr wrap="square" rtlCol="0">
            <a:spAutoFit/>
          </a:bodyPr>
          <a:lstStyle/>
          <a:p>
            <a:r>
              <a:rPr lang="nl-NL" sz="2000" dirty="0"/>
              <a:t>De Antwerpse economie krijgt natuurlijk een enorme dreun. </a:t>
            </a:r>
          </a:p>
          <a:p>
            <a:r>
              <a:rPr lang="nl-NL" sz="2000" dirty="0"/>
              <a:t>En Antwerpen kiest partij voor de Opstand.</a:t>
            </a:r>
          </a:p>
        </p:txBody>
      </p:sp>
    </p:spTree>
    <p:extLst>
      <p:ext uri="{BB962C8B-B14F-4D97-AF65-F5344CB8AC3E}">
        <p14:creationId xmlns:p14="http://schemas.microsoft.com/office/powerpoint/2010/main" val="5563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7E5085E-B69D-43AE-AF49-FE13884E0656}"/>
              </a:ext>
            </a:extLst>
          </p:cNvPr>
          <p:cNvSpPr txBox="1"/>
          <p:nvPr/>
        </p:nvSpPr>
        <p:spPr>
          <a:xfrm>
            <a:off x="251791" y="265043"/>
            <a:ext cx="4572000" cy="400110"/>
          </a:xfrm>
          <a:prstGeom prst="rect">
            <a:avLst/>
          </a:prstGeom>
          <a:noFill/>
        </p:spPr>
        <p:txBody>
          <a:bodyPr wrap="square" rtlCol="0">
            <a:spAutoFit/>
          </a:bodyPr>
          <a:lstStyle/>
          <a:p>
            <a:r>
              <a:rPr lang="nl-NL" sz="2000" b="1" dirty="0"/>
              <a:t>1576-1588: de Opstand gaat door</a:t>
            </a:r>
          </a:p>
        </p:txBody>
      </p:sp>
      <p:sp>
        <p:nvSpPr>
          <p:cNvPr id="3" name="Tekstvak 2">
            <a:extLst>
              <a:ext uri="{FF2B5EF4-FFF2-40B4-BE49-F238E27FC236}">
                <a16:creationId xmlns:a16="http://schemas.microsoft.com/office/drawing/2014/main" id="{C35639E4-7C13-409A-9183-FF79282F0005}"/>
              </a:ext>
            </a:extLst>
          </p:cNvPr>
          <p:cNvSpPr txBox="1"/>
          <p:nvPr/>
        </p:nvSpPr>
        <p:spPr>
          <a:xfrm>
            <a:off x="251791" y="817553"/>
            <a:ext cx="4572000" cy="3477875"/>
          </a:xfrm>
          <a:prstGeom prst="rect">
            <a:avLst/>
          </a:prstGeom>
          <a:noFill/>
        </p:spPr>
        <p:txBody>
          <a:bodyPr wrap="square" rtlCol="0">
            <a:spAutoFit/>
          </a:bodyPr>
          <a:lstStyle/>
          <a:p>
            <a:pPr marL="342900" indent="-342900">
              <a:buFont typeface="Arial" panose="020B0604020202020204" pitchFamily="34" charset="0"/>
              <a:buChar char="•"/>
            </a:pPr>
            <a:r>
              <a:rPr lang="nl-NL" sz="2000" dirty="0"/>
              <a:t>1576: Pacificatie van Gent.</a:t>
            </a:r>
          </a:p>
          <a:p>
            <a:pPr marL="342900" indent="-342900">
              <a:buFont typeface="Arial" panose="020B0604020202020204" pitchFamily="34" charset="0"/>
              <a:buChar char="•"/>
            </a:pPr>
            <a:r>
              <a:rPr lang="nl-NL" sz="2000" dirty="0"/>
              <a:t>Weinig pacificatie: beide partijen begaan massamoorden en andere narigheid. </a:t>
            </a:r>
          </a:p>
          <a:p>
            <a:pPr marL="342900" indent="-342900">
              <a:buFont typeface="Arial" panose="020B0604020202020204" pitchFamily="34" charset="0"/>
              <a:buChar char="•"/>
            </a:pPr>
            <a:r>
              <a:rPr lang="nl-NL" sz="2000" dirty="0"/>
              <a:t>De oorlog is gericht tegen steden, maar boeren zijn ook de klos.</a:t>
            </a:r>
          </a:p>
          <a:p>
            <a:pPr marL="342900" indent="-342900">
              <a:buFont typeface="Arial" panose="020B0604020202020204" pitchFamily="34" charset="0"/>
              <a:buChar char="•"/>
            </a:pPr>
            <a:r>
              <a:rPr lang="nl-NL" sz="2000" dirty="0"/>
              <a:t>1579: splitsing in Unie van Atrecht en Unie van Utrecht.</a:t>
            </a:r>
          </a:p>
          <a:p>
            <a:pPr marL="342900" indent="-342900">
              <a:buFont typeface="Arial" panose="020B0604020202020204" pitchFamily="34" charset="0"/>
              <a:buChar char="•"/>
            </a:pPr>
            <a:r>
              <a:rPr lang="nl-NL" sz="2000" dirty="0"/>
              <a:t>1581: Acte van </a:t>
            </a:r>
            <a:r>
              <a:rPr lang="nl-NL" sz="2000" dirty="0" err="1"/>
              <a:t>Verlatinghe</a:t>
            </a:r>
            <a:r>
              <a:rPr lang="nl-NL" sz="2000" dirty="0"/>
              <a:t>.</a:t>
            </a:r>
          </a:p>
          <a:p>
            <a:pPr marL="342900" indent="-342900">
              <a:buFont typeface="Arial" panose="020B0604020202020204" pitchFamily="34" charset="0"/>
              <a:buChar char="•"/>
            </a:pPr>
            <a:r>
              <a:rPr lang="nl-NL" sz="2000" dirty="0"/>
              <a:t>1588: uitroeping Republiek.</a:t>
            </a:r>
          </a:p>
          <a:p>
            <a:pPr marL="342900" indent="-342900">
              <a:buFont typeface="Arial" panose="020B0604020202020204" pitchFamily="34" charset="0"/>
              <a:buChar char="•"/>
            </a:pPr>
            <a:endParaRPr lang="nl-NL" sz="2000" dirty="0"/>
          </a:p>
        </p:txBody>
      </p:sp>
      <p:pic>
        <p:nvPicPr>
          <p:cNvPr id="5" name="Afbeelding 4" descr="Afbeelding met tekst, buiten&#10;&#10;Automatisch gegenereerde beschrijving">
            <a:extLst>
              <a:ext uri="{FF2B5EF4-FFF2-40B4-BE49-F238E27FC236}">
                <a16:creationId xmlns:a16="http://schemas.microsoft.com/office/drawing/2014/main" id="{C9BDDE11-7242-4352-9C1C-A3E081D87F84}"/>
              </a:ext>
            </a:extLst>
          </p:cNvPr>
          <p:cNvPicPr>
            <a:picLocks noChangeAspect="1"/>
          </p:cNvPicPr>
          <p:nvPr/>
        </p:nvPicPr>
        <p:blipFill rotWithShape="1">
          <a:blip r:embed="rId3">
            <a:extLst>
              <a:ext uri="{28A0092B-C50C-407E-A947-70E740481C1C}">
                <a14:useLocalDpi xmlns:a14="http://schemas.microsoft.com/office/drawing/2010/main" val="0"/>
              </a:ext>
            </a:extLst>
          </a:blip>
          <a:srcRect l="1972" t="6544" r="2141" b="7985"/>
          <a:stretch/>
        </p:blipFill>
        <p:spPr>
          <a:xfrm>
            <a:off x="5022574" y="1957478"/>
            <a:ext cx="7169426" cy="4910079"/>
          </a:xfrm>
          <a:prstGeom prst="rect">
            <a:avLst/>
          </a:prstGeom>
        </p:spPr>
      </p:pic>
      <p:sp>
        <p:nvSpPr>
          <p:cNvPr id="8" name="Tekstvak 7">
            <a:extLst>
              <a:ext uri="{FF2B5EF4-FFF2-40B4-BE49-F238E27FC236}">
                <a16:creationId xmlns:a16="http://schemas.microsoft.com/office/drawing/2014/main" id="{E8D905F0-D837-4804-8F64-E4F6501D8E5C}"/>
              </a:ext>
            </a:extLst>
          </p:cNvPr>
          <p:cNvSpPr txBox="1"/>
          <p:nvPr/>
        </p:nvSpPr>
        <p:spPr>
          <a:xfrm>
            <a:off x="5022574" y="463609"/>
            <a:ext cx="2146853" cy="1015663"/>
          </a:xfrm>
          <a:prstGeom prst="rect">
            <a:avLst/>
          </a:prstGeom>
          <a:noFill/>
        </p:spPr>
        <p:txBody>
          <a:bodyPr wrap="square" rtlCol="0">
            <a:spAutoFit/>
          </a:bodyPr>
          <a:lstStyle/>
          <a:p>
            <a:r>
              <a:rPr lang="nl-NL" sz="2000" dirty="0"/>
              <a:t>Het beleg (1584) en de val (1585) van Antwerpen. </a:t>
            </a:r>
          </a:p>
        </p:txBody>
      </p:sp>
      <p:sp>
        <p:nvSpPr>
          <p:cNvPr id="9" name="Tekstvak 8">
            <a:extLst>
              <a:ext uri="{FF2B5EF4-FFF2-40B4-BE49-F238E27FC236}">
                <a16:creationId xmlns:a16="http://schemas.microsoft.com/office/drawing/2014/main" id="{4240421E-DE80-46AC-AFCE-7B538FC18016}"/>
              </a:ext>
            </a:extLst>
          </p:cNvPr>
          <p:cNvSpPr txBox="1"/>
          <p:nvPr/>
        </p:nvSpPr>
        <p:spPr>
          <a:xfrm>
            <a:off x="8216349" y="218061"/>
            <a:ext cx="4015408" cy="1631216"/>
          </a:xfrm>
          <a:prstGeom prst="rect">
            <a:avLst/>
          </a:prstGeom>
          <a:noFill/>
        </p:spPr>
        <p:txBody>
          <a:bodyPr wrap="square" rtlCol="0">
            <a:spAutoFit/>
          </a:bodyPr>
          <a:lstStyle/>
          <a:p>
            <a:r>
              <a:rPr lang="nl-NL" sz="2000" dirty="0"/>
              <a:t>De opstandelingen sluiten de Westerschelde af. En Antwerpse protestanten vluchten noordwaarts. Antwerpens rol is uitgespeeld, Amsterdam neemt de hoofdrol over.</a:t>
            </a:r>
          </a:p>
        </p:txBody>
      </p:sp>
      <p:cxnSp>
        <p:nvCxnSpPr>
          <p:cNvPr id="11" name="Rechte verbindingslijn 10">
            <a:extLst>
              <a:ext uri="{FF2B5EF4-FFF2-40B4-BE49-F238E27FC236}">
                <a16:creationId xmlns:a16="http://schemas.microsoft.com/office/drawing/2014/main" id="{4E3C64D1-68A7-41EE-8E90-468894ED9CDB}"/>
              </a:ext>
            </a:extLst>
          </p:cNvPr>
          <p:cNvCxnSpPr/>
          <p:nvPr/>
        </p:nvCxnSpPr>
        <p:spPr>
          <a:xfrm>
            <a:off x="5022574" y="0"/>
            <a:ext cx="0" cy="2067339"/>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jl: rechts 11">
            <a:extLst>
              <a:ext uri="{FF2B5EF4-FFF2-40B4-BE49-F238E27FC236}">
                <a16:creationId xmlns:a16="http://schemas.microsoft.com/office/drawing/2014/main" id="{70CF9094-FE94-40EC-9E54-9DBF7D0A6BA7}"/>
              </a:ext>
            </a:extLst>
          </p:cNvPr>
          <p:cNvSpPr/>
          <p:nvPr/>
        </p:nvSpPr>
        <p:spPr>
          <a:xfrm>
            <a:off x="7169427" y="790495"/>
            <a:ext cx="808382" cy="36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100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DB35C50-FC91-4F63-BFAB-E65B1EA84D2F}"/>
              </a:ext>
            </a:extLst>
          </p:cNvPr>
          <p:cNvSpPr txBox="1"/>
          <p:nvPr/>
        </p:nvSpPr>
        <p:spPr>
          <a:xfrm>
            <a:off x="3049229" y="2197894"/>
            <a:ext cx="6098458" cy="2554545"/>
          </a:xfrm>
          <a:prstGeom prst="rect">
            <a:avLst/>
          </a:prstGeom>
          <a:noFill/>
          <a:ln>
            <a:solidFill>
              <a:schemeClr val="accent1"/>
            </a:solidFill>
          </a:ln>
        </p:spPr>
        <p:txBody>
          <a:bodyPr wrap="square">
            <a:spAutoFit/>
          </a:bodyPr>
          <a:lstStyle/>
          <a:p>
            <a:pPr algn="l"/>
            <a:r>
              <a:rPr lang="nl-NL" sz="2000" b="1" i="0" u="none" strike="noStrike" baseline="0" dirty="0"/>
              <a:t>Kenmerkende aspecten</a:t>
            </a:r>
          </a:p>
          <a:p>
            <a:pPr algn="l"/>
            <a:r>
              <a:rPr lang="nl-NL" sz="2000" b="0" i="0" u="none" strike="noStrike" baseline="0" dirty="0"/>
              <a:t>14 De opkomst van de stedelijke burgerij en de toenemende zelfstandigheid van steden.</a:t>
            </a:r>
          </a:p>
          <a:p>
            <a:pPr algn="l"/>
            <a:r>
              <a:rPr lang="nl-NL" sz="2000" b="0" i="0" u="none" strike="noStrike" baseline="0" dirty="0"/>
              <a:t>17 Het begin van staatsvorming en centralisatie.</a:t>
            </a:r>
          </a:p>
          <a:p>
            <a:pPr algn="l"/>
            <a:r>
              <a:rPr lang="nl-NL" sz="2000" b="0" i="0" u="none" strike="noStrike" baseline="0" dirty="0"/>
              <a:t>21 De protestantse reformatie die de splitsing van de christelijke Kerk in West-Europa tot gevolg had.</a:t>
            </a:r>
          </a:p>
          <a:p>
            <a:pPr algn="l"/>
            <a:r>
              <a:rPr lang="nl-NL" sz="2000" b="0" i="0" u="none" strike="noStrike" baseline="0" dirty="0"/>
              <a:t>22 Het conflict in de Nederlanden dat resulteerde in de stichting van een Nederlandse staat.</a:t>
            </a:r>
            <a:endParaRPr lang="nl-NL" sz="2000" dirty="0"/>
          </a:p>
        </p:txBody>
      </p:sp>
    </p:spTree>
    <p:extLst>
      <p:ext uri="{BB962C8B-B14F-4D97-AF65-F5344CB8AC3E}">
        <p14:creationId xmlns:p14="http://schemas.microsoft.com/office/powerpoint/2010/main" val="216863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CCCECA-2130-4489-99AF-50CE11FF4E96}"/>
              </a:ext>
            </a:extLst>
          </p:cNvPr>
          <p:cNvPicPr>
            <a:picLocks noChangeAspect="1"/>
          </p:cNvPicPr>
          <p:nvPr/>
        </p:nvPicPr>
        <p:blipFill>
          <a:blip r:embed="rId2"/>
          <a:stretch>
            <a:fillRect/>
          </a:stretch>
        </p:blipFill>
        <p:spPr>
          <a:xfrm>
            <a:off x="1" y="791455"/>
            <a:ext cx="4359964" cy="6066545"/>
          </a:xfrm>
          <a:prstGeom prst="rect">
            <a:avLst/>
          </a:prstGeom>
        </p:spPr>
      </p:pic>
      <p:pic>
        <p:nvPicPr>
          <p:cNvPr id="3" name="Afbeelding 2">
            <a:extLst>
              <a:ext uri="{FF2B5EF4-FFF2-40B4-BE49-F238E27FC236}">
                <a16:creationId xmlns:a16="http://schemas.microsoft.com/office/drawing/2014/main" id="{0D1EF93D-BED0-47AA-92C1-D0CC0842D29E}"/>
              </a:ext>
            </a:extLst>
          </p:cNvPr>
          <p:cNvPicPr>
            <a:picLocks noChangeAspect="1"/>
          </p:cNvPicPr>
          <p:nvPr/>
        </p:nvPicPr>
        <p:blipFill>
          <a:blip r:embed="rId3"/>
          <a:stretch>
            <a:fillRect/>
          </a:stretch>
        </p:blipFill>
        <p:spPr>
          <a:xfrm>
            <a:off x="4876799" y="238539"/>
            <a:ext cx="6639339" cy="3218713"/>
          </a:xfrm>
          <a:prstGeom prst="rect">
            <a:avLst/>
          </a:prstGeom>
        </p:spPr>
      </p:pic>
      <p:sp>
        <p:nvSpPr>
          <p:cNvPr id="4" name="Tekstvak 3">
            <a:extLst>
              <a:ext uri="{FF2B5EF4-FFF2-40B4-BE49-F238E27FC236}">
                <a16:creationId xmlns:a16="http://schemas.microsoft.com/office/drawing/2014/main" id="{E1FCD813-CD3C-4AF7-8AE5-FA5F623111AC}"/>
              </a:ext>
            </a:extLst>
          </p:cNvPr>
          <p:cNvSpPr txBox="1"/>
          <p:nvPr/>
        </p:nvSpPr>
        <p:spPr>
          <a:xfrm>
            <a:off x="4876799" y="3503236"/>
            <a:ext cx="6639339" cy="1938992"/>
          </a:xfrm>
          <a:prstGeom prst="rect">
            <a:avLst/>
          </a:prstGeom>
          <a:noFill/>
        </p:spPr>
        <p:txBody>
          <a:bodyPr wrap="square" rtlCol="0">
            <a:spAutoFit/>
          </a:bodyPr>
          <a:lstStyle/>
          <a:p>
            <a:pPr marL="285750" indent="-285750">
              <a:buFont typeface="Arial" panose="020B0604020202020204" pitchFamily="34" charset="0"/>
              <a:buChar char="•"/>
            </a:pPr>
            <a:r>
              <a:rPr lang="nl-NL" sz="2000" dirty="0"/>
              <a:t>In 1350 heeft Brugge Atrecht qua inwonertal (en dus ook qua economisch belang) ingehaald.</a:t>
            </a:r>
          </a:p>
          <a:p>
            <a:pPr marL="285750" indent="-285750">
              <a:buFont typeface="Arial" panose="020B0604020202020204" pitchFamily="34" charset="0"/>
              <a:buChar char="•"/>
            </a:pPr>
            <a:r>
              <a:rPr lang="nl-NL" sz="2000" dirty="0"/>
              <a:t>Tussen 1350 en 1500 halveert Atrecht. In dezelfde periode verviervoudigt Antwerpen.</a:t>
            </a:r>
          </a:p>
          <a:p>
            <a:pPr marL="742950" lvl="1" indent="-285750">
              <a:buFont typeface="Arial" panose="020B0604020202020204" pitchFamily="34" charset="0"/>
              <a:buChar char="•"/>
            </a:pPr>
            <a:r>
              <a:rPr lang="nl-NL" sz="2000" dirty="0"/>
              <a:t>Dus: het belang van Atrecht neemt af ten gunste van Brugge en, iets later, Antwerpen. </a:t>
            </a:r>
          </a:p>
        </p:txBody>
      </p:sp>
      <p:sp>
        <p:nvSpPr>
          <p:cNvPr id="5" name="Tekstvak 4">
            <a:extLst>
              <a:ext uri="{FF2B5EF4-FFF2-40B4-BE49-F238E27FC236}">
                <a16:creationId xmlns:a16="http://schemas.microsoft.com/office/drawing/2014/main" id="{D81EF883-24E8-4313-A7C1-1C3A96687F26}"/>
              </a:ext>
            </a:extLst>
          </p:cNvPr>
          <p:cNvSpPr txBox="1"/>
          <p:nvPr/>
        </p:nvSpPr>
        <p:spPr>
          <a:xfrm>
            <a:off x="4876798" y="5442228"/>
            <a:ext cx="6639339" cy="707886"/>
          </a:xfrm>
          <a:prstGeom prst="rect">
            <a:avLst/>
          </a:prstGeom>
          <a:noFill/>
        </p:spPr>
        <p:txBody>
          <a:bodyPr wrap="square" rtlCol="0">
            <a:spAutoFit/>
          </a:bodyPr>
          <a:lstStyle/>
          <a:p>
            <a:pPr marL="285750" indent="-285750">
              <a:buFont typeface="Arial" panose="020B0604020202020204" pitchFamily="34" charset="0"/>
              <a:buChar char="•"/>
            </a:pPr>
            <a:r>
              <a:rPr lang="nl-NL" sz="2000" dirty="0"/>
              <a:t>In de zestiende eeuw neemt het belang van Brugge af, terwijl Antwerpen onstuimig groeit. </a:t>
            </a:r>
          </a:p>
        </p:txBody>
      </p:sp>
      <p:sp>
        <p:nvSpPr>
          <p:cNvPr id="6" name="Tekstvak 5">
            <a:extLst>
              <a:ext uri="{FF2B5EF4-FFF2-40B4-BE49-F238E27FC236}">
                <a16:creationId xmlns:a16="http://schemas.microsoft.com/office/drawing/2014/main" id="{4B0649E0-50E7-4F31-A2A9-1F83B112CCC8}"/>
              </a:ext>
            </a:extLst>
          </p:cNvPr>
          <p:cNvSpPr txBox="1"/>
          <p:nvPr/>
        </p:nvSpPr>
        <p:spPr>
          <a:xfrm>
            <a:off x="4876798" y="6150114"/>
            <a:ext cx="6970645" cy="400110"/>
          </a:xfrm>
          <a:prstGeom prst="rect">
            <a:avLst/>
          </a:prstGeom>
          <a:noFill/>
        </p:spPr>
        <p:txBody>
          <a:bodyPr wrap="square" rtlCol="0">
            <a:spAutoFit/>
          </a:bodyPr>
          <a:lstStyle/>
          <a:p>
            <a:pPr marL="285750" indent="-285750">
              <a:buFont typeface="Arial" panose="020B0604020202020204" pitchFamily="34" charset="0"/>
              <a:buChar char="•"/>
            </a:pPr>
            <a:r>
              <a:rPr lang="nl-NL" sz="2000" dirty="0"/>
              <a:t>1585: val van Antwerpen. Amsterdams gouden eeuw begint.</a:t>
            </a:r>
          </a:p>
        </p:txBody>
      </p:sp>
      <p:sp>
        <p:nvSpPr>
          <p:cNvPr id="7" name="Tekstvak 6">
            <a:extLst>
              <a:ext uri="{FF2B5EF4-FFF2-40B4-BE49-F238E27FC236}">
                <a16:creationId xmlns:a16="http://schemas.microsoft.com/office/drawing/2014/main" id="{6DFB0B9C-E4D9-49F9-9610-19FB4D048000}"/>
              </a:ext>
            </a:extLst>
          </p:cNvPr>
          <p:cNvSpPr txBox="1"/>
          <p:nvPr/>
        </p:nvSpPr>
        <p:spPr>
          <a:xfrm>
            <a:off x="119270" y="238539"/>
            <a:ext cx="4240695" cy="400110"/>
          </a:xfrm>
          <a:prstGeom prst="rect">
            <a:avLst/>
          </a:prstGeom>
          <a:noFill/>
        </p:spPr>
        <p:txBody>
          <a:bodyPr wrap="square" rtlCol="0">
            <a:spAutoFit/>
          </a:bodyPr>
          <a:lstStyle/>
          <a:p>
            <a:r>
              <a:rPr lang="nl-NL" sz="2000" b="1" dirty="0"/>
              <a:t>De grote lijn door drie eeuwen</a:t>
            </a:r>
          </a:p>
        </p:txBody>
      </p:sp>
    </p:spTree>
    <p:extLst>
      <p:ext uri="{BB962C8B-B14F-4D97-AF65-F5344CB8AC3E}">
        <p14:creationId xmlns:p14="http://schemas.microsoft.com/office/powerpoint/2010/main" val="19074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C2192FD-E2E6-420C-B878-532E88BC30C6}"/>
              </a:ext>
            </a:extLst>
          </p:cNvPr>
          <p:cNvSpPr txBox="1"/>
          <p:nvPr/>
        </p:nvSpPr>
        <p:spPr>
          <a:xfrm>
            <a:off x="132522" y="140661"/>
            <a:ext cx="9594574" cy="707886"/>
          </a:xfrm>
          <a:prstGeom prst="rect">
            <a:avLst/>
          </a:prstGeom>
          <a:noFill/>
        </p:spPr>
        <p:txBody>
          <a:bodyPr wrap="square">
            <a:spAutoFit/>
          </a:bodyPr>
          <a:lstStyle/>
          <a:p>
            <a:r>
              <a:rPr lang="nl-NL" sz="2000" b="1" dirty="0"/>
              <a:t>“In 1350 heeft Brugge Atrecht ingehaald.”</a:t>
            </a:r>
          </a:p>
          <a:p>
            <a:r>
              <a:rPr lang="nl-NL" sz="2000" b="1" dirty="0"/>
              <a:t>Hoe kwam dit?</a:t>
            </a:r>
          </a:p>
        </p:txBody>
      </p:sp>
      <p:pic>
        <p:nvPicPr>
          <p:cNvPr id="4" name="Afbeelding 3">
            <a:extLst>
              <a:ext uri="{FF2B5EF4-FFF2-40B4-BE49-F238E27FC236}">
                <a16:creationId xmlns:a16="http://schemas.microsoft.com/office/drawing/2014/main" id="{FACBBE47-3936-4D05-A95F-E24547D3EC88}"/>
              </a:ext>
            </a:extLst>
          </p:cNvPr>
          <p:cNvPicPr>
            <a:picLocks noChangeAspect="1"/>
          </p:cNvPicPr>
          <p:nvPr/>
        </p:nvPicPr>
        <p:blipFill rotWithShape="1">
          <a:blip r:embed="rId2"/>
          <a:srcRect l="6685" t="48788" r="37574" b="4229"/>
          <a:stretch/>
        </p:blipFill>
        <p:spPr>
          <a:xfrm>
            <a:off x="0" y="2623902"/>
            <a:ext cx="3610332" cy="4234098"/>
          </a:xfrm>
          <a:prstGeom prst="rect">
            <a:avLst/>
          </a:prstGeom>
        </p:spPr>
      </p:pic>
      <p:sp>
        <p:nvSpPr>
          <p:cNvPr id="5" name="Tekstvak 4">
            <a:extLst>
              <a:ext uri="{FF2B5EF4-FFF2-40B4-BE49-F238E27FC236}">
                <a16:creationId xmlns:a16="http://schemas.microsoft.com/office/drawing/2014/main" id="{A490851F-E3C7-4D76-BCFB-EA2A78A98E18}"/>
              </a:ext>
            </a:extLst>
          </p:cNvPr>
          <p:cNvSpPr txBox="1"/>
          <p:nvPr/>
        </p:nvSpPr>
        <p:spPr>
          <a:xfrm>
            <a:off x="132522" y="1126025"/>
            <a:ext cx="5817704" cy="1323439"/>
          </a:xfrm>
          <a:prstGeom prst="rect">
            <a:avLst/>
          </a:prstGeom>
          <a:noFill/>
        </p:spPr>
        <p:txBody>
          <a:bodyPr wrap="square" rtlCol="0">
            <a:spAutoFit/>
          </a:bodyPr>
          <a:lstStyle/>
          <a:p>
            <a:r>
              <a:rPr lang="nl-NL" sz="2000" dirty="0"/>
              <a:t>Uit Leidende Vraag 1: sterke punten van Atrecht.</a:t>
            </a:r>
          </a:p>
          <a:p>
            <a:pPr marL="285750" indent="-285750">
              <a:buFont typeface="Arial" panose="020B0604020202020204" pitchFamily="34" charset="0"/>
              <a:buChar char="•"/>
            </a:pPr>
            <a:r>
              <a:rPr lang="nl-NL" sz="2000" dirty="0"/>
              <a:t>Aanwezigheid van oude Romeinse wegen.</a:t>
            </a:r>
          </a:p>
          <a:p>
            <a:pPr marL="285750" indent="-285750">
              <a:buFont typeface="Arial" panose="020B0604020202020204" pitchFamily="34" charset="0"/>
              <a:buChar char="•"/>
            </a:pPr>
            <a:r>
              <a:rPr lang="nl-NL" sz="2000" dirty="0"/>
              <a:t>Contacten met jaarmarkten in Noord-Frankrijk.</a:t>
            </a:r>
          </a:p>
          <a:p>
            <a:pPr marL="285750" indent="-285750">
              <a:buFont typeface="Arial" panose="020B0604020202020204" pitchFamily="34" charset="0"/>
              <a:buChar char="•"/>
            </a:pPr>
            <a:r>
              <a:rPr lang="nl-NL" sz="2000" dirty="0"/>
              <a:t>Ligging aan twee rivieren: de </a:t>
            </a:r>
            <a:r>
              <a:rPr lang="nl-NL" sz="2000" dirty="0" err="1"/>
              <a:t>Scarpe</a:t>
            </a:r>
            <a:r>
              <a:rPr lang="nl-NL" sz="2000" dirty="0"/>
              <a:t> en de Schelde.</a:t>
            </a:r>
          </a:p>
        </p:txBody>
      </p:sp>
      <p:sp>
        <p:nvSpPr>
          <p:cNvPr id="7" name="Tekstvak 6">
            <a:extLst>
              <a:ext uri="{FF2B5EF4-FFF2-40B4-BE49-F238E27FC236}">
                <a16:creationId xmlns:a16="http://schemas.microsoft.com/office/drawing/2014/main" id="{383ED500-A5A8-4B85-AD14-68A8AB4C5045}"/>
              </a:ext>
            </a:extLst>
          </p:cNvPr>
          <p:cNvSpPr txBox="1"/>
          <p:nvPr/>
        </p:nvSpPr>
        <p:spPr>
          <a:xfrm>
            <a:off x="6473686" y="310417"/>
            <a:ext cx="5095461" cy="1323439"/>
          </a:xfrm>
          <a:prstGeom prst="rect">
            <a:avLst/>
          </a:prstGeom>
          <a:noFill/>
        </p:spPr>
        <p:txBody>
          <a:bodyPr wrap="square" rtlCol="0">
            <a:spAutoFit/>
          </a:bodyPr>
          <a:lstStyle/>
          <a:p>
            <a:pPr marL="342900" indent="-342900">
              <a:buFont typeface="Arial" panose="020B0604020202020204" pitchFamily="34" charset="0"/>
              <a:buChar char="•"/>
            </a:pPr>
            <a:r>
              <a:rPr lang="nl-NL" sz="2000" dirty="0"/>
              <a:t>Vanaf 1337 werd de Honderdjarige Oorlog uitgevochten tussen Engeland en Frankrijk. Oorlogssituatie in Noord-Frankrijk </a:t>
            </a:r>
            <a:r>
              <a:rPr lang="nl-NL" sz="2000" dirty="0">
                <a:sym typeface="Wingdings" panose="05000000000000000000" pitchFamily="2" charset="2"/>
              </a:rPr>
              <a:t> handel stort ineen; jaarmarkten verdwijnen.</a:t>
            </a:r>
            <a:endParaRPr lang="nl-NL" sz="2000" dirty="0"/>
          </a:p>
        </p:txBody>
      </p:sp>
      <p:cxnSp>
        <p:nvCxnSpPr>
          <p:cNvPr id="9" name="Rechte verbindingslijn 8">
            <a:extLst>
              <a:ext uri="{FF2B5EF4-FFF2-40B4-BE49-F238E27FC236}">
                <a16:creationId xmlns:a16="http://schemas.microsoft.com/office/drawing/2014/main" id="{EBB8A143-27E3-4E0B-ABBF-41E10D7700F1}"/>
              </a:ext>
            </a:extLst>
          </p:cNvPr>
          <p:cNvCxnSpPr/>
          <p:nvPr/>
        </p:nvCxnSpPr>
        <p:spPr>
          <a:xfrm>
            <a:off x="516835" y="1921565"/>
            <a:ext cx="48635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A9061B56-C831-4160-BEFC-6DFC7891E314}"/>
              </a:ext>
            </a:extLst>
          </p:cNvPr>
          <p:cNvSpPr txBox="1"/>
          <p:nvPr/>
        </p:nvSpPr>
        <p:spPr>
          <a:xfrm>
            <a:off x="6473685" y="1633856"/>
            <a:ext cx="5095461" cy="1938992"/>
          </a:xfrm>
          <a:prstGeom prst="rect">
            <a:avLst/>
          </a:prstGeom>
          <a:noFill/>
        </p:spPr>
        <p:txBody>
          <a:bodyPr wrap="square" rtlCol="0">
            <a:spAutoFit/>
          </a:bodyPr>
          <a:lstStyle/>
          <a:p>
            <a:pPr marL="342900" indent="-342900">
              <a:buFont typeface="Arial" panose="020B0604020202020204" pitchFamily="34" charset="0"/>
              <a:buChar char="•"/>
            </a:pPr>
            <a:r>
              <a:rPr lang="nl-NL" sz="2000" dirty="0"/>
              <a:t>Landhandel gevaarlijk, schepen en navigatietechniek steeds beter </a:t>
            </a:r>
            <a:r>
              <a:rPr lang="nl-NL" sz="2000" dirty="0">
                <a:sym typeface="Wingdings" panose="05000000000000000000" pitchFamily="2" charset="2"/>
              </a:rPr>
              <a:t> i</a:t>
            </a:r>
            <a:r>
              <a:rPr lang="nl-NL" sz="2000" dirty="0"/>
              <a:t>nternationale handel, bijvoorbeeld met de handelaren uit Noord-Italiaanse steden, gaat in toenemende mate over zee. </a:t>
            </a:r>
            <a:r>
              <a:rPr lang="nl-NL" sz="2000" i="1" dirty="0"/>
              <a:t>Brugge heeft een zeeverbinding: het Zwin.</a:t>
            </a:r>
          </a:p>
        </p:txBody>
      </p:sp>
      <p:cxnSp>
        <p:nvCxnSpPr>
          <p:cNvPr id="13" name="Rechte verbindingslijn 12">
            <a:extLst>
              <a:ext uri="{FF2B5EF4-FFF2-40B4-BE49-F238E27FC236}">
                <a16:creationId xmlns:a16="http://schemas.microsoft.com/office/drawing/2014/main" id="{342B3535-D6B0-4B2A-91D3-875B6806A762}"/>
              </a:ext>
            </a:extLst>
          </p:cNvPr>
          <p:cNvCxnSpPr>
            <a:cxnSpLocks/>
          </p:cNvCxnSpPr>
          <p:nvPr/>
        </p:nvCxnSpPr>
        <p:spPr>
          <a:xfrm>
            <a:off x="516835" y="2259495"/>
            <a:ext cx="515509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C1A2B453-905D-4AD3-9F1E-4A2E3E676C72}"/>
              </a:ext>
            </a:extLst>
          </p:cNvPr>
          <p:cNvSpPr txBox="1"/>
          <p:nvPr/>
        </p:nvSpPr>
        <p:spPr>
          <a:xfrm>
            <a:off x="6473684" y="3572848"/>
            <a:ext cx="5095461" cy="1323439"/>
          </a:xfrm>
          <a:prstGeom prst="rect">
            <a:avLst/>
          </a:prstGeom>
          <a:noFill/>
        </p:spPr>
        <p:txBody>
          <a:bodyPr wrap="square" rtlCol="0">
            <a:spAutoFit/>
          </a:bodyPr>
          <a:lstStyle/>
          <a:p>
            <a:pPr marL="342900" indent="-342900">
              <a:buFont typeface="Arial" panose="020B0604020202020204" pitchFamily="34" charset="0"/>
              <a:buChar char="•"/>
            </a:pPr>
            <a:r>
              <a:rPr lang="nl-NL" sz="2000" dirty="0"/>
              <a:t>Vlaamse textielnijverheid produceert steeds meer. Er is meer wol nodig dan de Vlaamse boeren kunnen leveren </a:t>
            </a:r>
            <a:r>
              <a:rPr lang="nl-NL" sz="2000" dirty="0">
                <a:sym typeface="Wingdings" panose="05000000000000000000" pitchFamily="2" charset="2"/>
              </a:rPr>
              <a:t> import van Engelse wol. </a:t>
            </a:r>
            <a:r>
              <a:rPr lang="nl-NL" sz="2000" i="1" dirty="0">
                <a:sym typeface="Wingdings" panose="05000000000000000000" pitchFamily="2" charset="2"/>
              </a:rPr>
              <a:t>(Over zee natuurlijk.)</a:t>
            </a:r>
          </a:p>
        </p:txBody>
      </p:sp>
      <p:sp>
        <p:nvSpPr>
          <p:cNvPr id="16" name="Tekstvak 15">
            <a:extLst>
              <a:ext uri="{FF2B5EF4-FFF2-40B4-BE49-F238E27FC236}">
                <a16:creationId xmlns:a16="http://schemas.microsoft.com/office/drawing/2014/main" id="{D9557B91-2D86-427C-8978-8B24EAB583D5}"/>
              </a:ext>
            </a:extLst>
          </p:cNvPr>
          <p:cNvSpPr txBox="1"/>
          <p:nvPr/>
        </p:nvSpPr>
        <p:spPr>
          <a:xfrm>
            <a:off x="6481197" y="4850120"/>
            <a:ext cx="5095461" cy="1631216"/>
          </a:xfrm>
          <a:prstGeom prst="rect">
            <a:avLst/>
          </a:prstGeom>
          <a:noFill/>
        </p:spPr>
        <p:txBody>
          <a:bodyPr wrap="square" rtlCol="0">
            <a:spAutoFit/>
          </a:bodyPr>
          <a:lstStyle/>
          <a:p>
            <a:pPr marL="342900" indent="-342900">
              <a:buFont typeface="Arial" panose="020B0604020202020204" pitchFamily="34" charset="0"/>
              <a:buChar char="•"/>
            </a:pPr>
            <a:r>
              <a:rPr lang="nl-NL" sz="2000" dirty="0"/>
              <a:t>Door de verstedelijking van Vlaanderen is graanimport nodig. Graan komt via de </a:t>
            </a:r>
            <a:r>
              <a:rPr lang="nl-NL" sz="2000" dirty="0" err="1"/>
              <a:t>Oostzeehanze</a:t>
            </a:r>
            <a:r>
              <a:rPr lang="nl-NL" sz="2000" dirty="0"/>
              <a:t> (met andere gewilde producten) naar Vlaanderen. </a:t>
            </a:r>
            <a:r>
              <a:rPr lang="nl-NL" sz="2000" i="1" dirty="0"/>
              <a:t>(Over zee natuurlijk.)</a:t>
            </a:r>
            <a:endParaRPr lang="nl-NL" sz="2000" i="1" dirty="0">
              <a:sym typeface="Wingdings" panose="05000000000000000000" pitchFamily="2" charset="2"/>
            </a:endParaRPr>
          </a:p>
        </p:txBody>
      </p:sp>
    </p:spTree>
    <p:extLst>
      <p:ext uri="{BB962C8B-B14F-4D97-AF65-F5344CB8AC3E}">
        <p14:creationId xmlns:p14="http://schemas.microsoft.com/office/powerpoint/2010/main" val="32161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D1008F8-24C2-4601-B38E-FEB81D3F4678}"/>
              </a:ext>
            </a:extLst>
          </p:cNvPr>
          <p:cNvPicPr>
            <a:picLocks noChangeAspect="1"/>
          </p:cNvPicPr>
          <p:nvPr/>
        </p:nvPicPr>
        <p:blipFill>
          <a:blip r:embed="rId2"/>
          <a:stretch>
            <a:fillRect/>
          </a:stretch>
        </p:blipFill>
        <p:spPr>
          <a:xfrm>
            <a:off x="7069376" y="0"/>
            <a:ext cx="5122624" cy="6900145"/>
          </a:xfrm>
          <a:prstGeom prst="rect">
            <a:avLst/>
          </a:prstGeom>
        </p:spPr>
      </p:pic>
      <p:sp>
        <p:nvSpPr>
          <p:cNvPr id="3" name="Tekstvak 2">
            <a:extLst>
              <a:ext uri="{FF2B5EF4-FFF2-40B4-BE49-F238E27FC236}">
                <a16:creationId xmlns:a16="http://schemas.microsoft.com/office/drawing/2014/main" id="{7D6AD0DE-64A3-484A-A1BB-2953E01F165B}"/>
              </a:ext>
            </a:extLst>
          </p:cNvPr>
          <p:cNvSpPr txBox="1"/>
          <p:nvPr/>
        </p:nvSpPr>
        <p:spPr>
          <a:xfrm>
            <a:off x="185529" y="104745"/>
            <a:ext cx="3829879" cy="400110"/>
          </a:xfrm>
          <a:prstGeom prst="rect">
            <a:avLst/>
          </a:prstGeom>
          <a:noFill/>
        </p:spPr>
        <p:txBody>
          <a:bodyPr wrap="square" rtlCol="0">
            <a:spAutoFit/>
          </a:bodyPr>
          <a:lstStyle/>
          <a:p>
            <a:r>
              <a:rPr lang="nl-NL" sz="2000" b="1" dirty="0"/>
              <a:t>Handel in Brugge</a:t>
            </a:r>
          </a:p>
        </p:txBody>
      </p:sp>
      <p:sp>
        <p:nvSpPr>
          <p:cNvPr id="4" name="Tekstvak 3">
            <a:extLst>
              <a:ext uri="{FF2B5EF4-FFF2-40B4-BE49-F238E27FC236}">
                <a16:creationId xmlns:a16="http://schemas.microsoft.com/office/drawing/2014/main" id="{6F7164D4-E98B-49F6-A6F0-5F15F15F79D2}"/>
              </a:ext>
            </a:extLst>
          </p:cNvPr>
          <p:cNvSpPr txBox="1"/>
          <p:nvPr/>
        </p:nvSpPr>
        <p:spPr>
          <a:xfrm>
            <a:off x="185529" y="592842"/>
            <a:ext cx="6777828" cy="2246769"/>
          </a:xfrm>
          <a:prstGeom prst="rect">
            <a:avLst/>
          </a:prstGeom>
          <a:noFill/>
        </p:spPr>
        <p:txBody>
          <a:bodyPr wrap="square" rtlCol="0">
            <a:spAutoFit/>
          </a:bodyPr>
          <a:lstStyle/>
          <a:p>
            <a:r>
              <a:rPr lang="nl-NL" sz="2000" b="1" dirty="0"/>
              <a:t>Het stadsbestuur zorgt voor goede handelsvoorwaarden.</a:t>
            </a:r>
          </a:p>
          <a:p>
            <a:pPr marL="342900" indent="-342900">
              <a:buFont typeface="Arial" panose="020B0604020202020204" pitchFamily="34" charset="0"/>
              <a:buChar char="•"/>
            </a:pPr>
            <a:r>
              <a:rPr lang="nl-NL" sz="2000" dirty="0"/>
              <a:t>Technische voorzieningen, zoals de takel hiernaast.</a:t>
            </a:r>
          </a:p>
          <a:p>
            <a:pPr marL="342900" indent="-342900">
              <a:buFont typeface="Arial" panose="020B0604020202020204" pitchFamily="34" charset="0"/>
              <a:buChar char="•"/>
            </a:pPr>
            <a:r>
              <a:rPr lang="nl-NL" sz="2000" dirty="0"/>
              <a:t>Het op diepte houden van het Zwin (verzanding tegengaan); dat is immers de levensader van de Brugse handel.</a:t>
            </a:r>
          </a:p>
          <a:p>
            <a:pPr marL="342900" indent="-342900">
              <a:buFont typeface="Arial" panose="020B0604020202020204" pitchFamily="34" charset="0"/>
              <a:buChar char="•"/>
            </a:pPr>
            <a:r>
              <a:rPr lang="nl-NL" sz="2000" dirty="0"/>
              <a:t>Bemiddeling en effectieve rechtspraak bij handelsconflicten.</a:t>
            </a:r>
          </a:p>
          <a:p>
            <a:pPr marL="342900" indent="-342900">
              <a:buFont typeface="Arial" panose="020B0604020202020204" pitchFamily="34" charset="0"/>
              <a:buChar char="•"/>
            </a:pPr>
            <a:r>
              <a:rPr lang="nl-NL" sz="2000" dirty="0"/>
              <a:t>Privileges voor (groepen) handelaren.</a:t>
            </a:r>
          </a:p>
          <a:p>
            <a:pPr marL="342900" indent="-342900">
              <a:buFont typeface="Arial" panose="020B0604020202020204" pitchFamily="34" charset="0"/>
              <a:buChar char="•"/>
            </a:pPr>
            <a:r>
              <a:rPr lang="nl-NL" sz="2000" dirty="0"/>
              <a:t>Diplomatieke verhoudingen met andere handelssteden.</a:t>
            </a:r>
          </a:p>
        </p:txBody>
      </p:sp>
      <p:sp>
        <p:nvSpPr>
          <p:cNvPr id="5" name="Tekstvak 4">
            <a:extLst>
              <a:ext uri="{FF2B5EF4-FFF2-40B4-BE49-F238E27FC236}">
                <a16:creationId xmlns:a16="http://schemas.microsoft.com/office/drawing/2014/main" id="{E46325DA-89CF-4A7C-BC51-0DA3AB8CCC32}"/>
              </a:ext>
            </a:extLst>
          </p:cNvPr>
          <p:cNvSpPr txBox="1"/>
          <p:nvPr/>
        </p:nvSpPr>
        <p:spPr>
          <a:xfrm>
            <a:off x="165648" y="3055065"/>
            <a:ext cx="6903727" cy="1938992"/>
          </a:xfrm>
          <a:prstGeom prst="rect">
            <a:avLst/>
          </a:prstGeom>
          <a:noFill/>
        </p:spPr>
        <p:txBody>
          <a:bodyPr wrap="square" rtlCol="0">
            <a:spAutoFit/>
          </a:bodyPr>
          <a:lstStyle/>
          <a:p>
            <a:r>
              <a:rPr lang="nl-NL" sz="2000" b="1" dirty="0"/>
              <a:t>De graaf van Vlaanderen zorgt voor goede handelsvoorwaarden.</a:t>
            </a:r>
          </a:p>
          <a:p>
            <a:pPr marL="342900" indent="-342900">
              <a:buFont typeface="Arial" panose="020B0604020202020204" pitchFamily="34" charset="0"/>
              <a:buChar char="•"/>
            </a:pPr>
            <a:r>
              <a:rPr lang="nl-NL" sz="2000" dirty="0"/>
              <a:t>Niet in de stad (stadsrechten al in 1128).</a:t>
            </a:r>
          </a:p>
          <a:p>
            <a:pPr marL="342900" indent="-342900">
              <a:buFont typeface="Arial" panose="020B0604020202020204" pitchFamily="34" charset="0"/>
              <a:buChar char="•"/>
            </a:pPr>
            <a:r>
              <a:rPr lang="nl-NL" sz="2000" dirty="0"/>
              <a:t>Veiligheid stimuleren in de regio.</a:t>
            </a:r>
          </a:p>
          <a:p>
            <a:pPr marL="342900" indent="-342900">
              <a:buFont typeface="Arial" panose="020B0604020202020204" pitchFamily="34" charset="0"/>
              <a:buChar char="•"/>
            </a:pPr>
            <a:r>
              <a:rPr lang="nl-NL" sz="2000" dirty="0"/>
              <a:t>Tolvrijheid die aansluit op privileges die het stadsbestuur toekent (dubbele stimulans dus).</a:t>
            </a:r>
          </a:p>
        </p:txBody>
      </p:sp>
      <p:sp>
        <p:nvSpPr>
          <p:cNvPr id="6" name="Tekstvak 5">
            <a:extLst>
              <a:ext uri="{FF2B5EF4-FFF2-40B4-BE49-F238E27FC236}">
                <a16:creationId xmlns:a16="http://schemas.microsoft.com/office/drawing/2014/main" id="{B8F1EBBF-B0AA-4ECA-A1C2-962D05D05E41}"/>
              </a:ext>
            </a:extLst>
          </p:cNvPr>
          <p:cNvSpPr txBox="1"/>
          <p:nvPr/>
        </p:nvSpPr>
        <p:spPr>
          <a:xfrm>
            <a:off x="165648" y="5209511"/>
            <a:ext cx="6903727" cy="1015663"/>
          </a:xfrm>
          <a:prstGeom prst="rect">
            <a:avLst/>
          </a:prstGeom>
          <a:noFill/>
        </p:spPr>
        <p:txBody>
          <a:bodyPr wrap="square" rtlCol="0">
            <a:spAutoFit/>
          </a:bodyPr>
          <a:lstStyle/>
          <a:p>
            <a:r>
              <a:rPr lang="nl-NL" sz="2000" b="1" dirty="0"/>
              <a:t>De handelaren zorgen voor goede handelsvoorwaarden.</a:t>
            </a:r>
          </a:p>
          <a:p>
            <a:pPr marL="342900" indent="-342900">
              <a:buFont typeface="Arial" panose="020B0604020202020204" pitchFamily="34" charset="0"/>
              <a:buChar char="•"/>
            </a:pPr>
            <a:r>
              <a:rPr lang="nl-NL" sz="2000" dirty="0"/>
              <a:t>Voorbeeld: de familie Van den Beurse specialiseert zich in geld- en wisselhandel, hetgeen handel faciliteert.</a:t>
            </a:r>
          </a:p>
        </p:txBody>
      </p:sp>
    </p:spTree>
    <p:extLst>
      <p:ext uri="{BB962C8B-B14F-4D97-AF65-F5344CB8AC3E}">
        <p14:creationId xmlns:p14="http://schemas.microsoft.com/office/powerpoint/2010/main" val="23986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45B8C88-87B9-493C-9DC0-852A32AE76F4}"/>
              </a:ext>
            </a:extLst>
          </p:cNvPr>
          <p:cNvSpPr txBox="1"/>
          <p:nvPr/>
        </p:nvSpPr>
        <p:spPr>
          <a:xfrm>
            <a:off x="92765" y="280025"/>
            <a:ext cx="7434470" cy="1323439"/>
          </a:xfrm>
          <a:prstGeom prst="rect">
            <a:avLst/>
          </a:prstGeom>
          <a:noFill/>
        </p:spPr>
        <p:txBody>
          <a:bodyPr wrap="square" rtlCol="0">
            <a:spAutoFit/>
          </a:bodyPr>
          <a:lstStyle/>
          <a:p>
            <a:r>
              <a:rPr lang="nl-NL" sz="2000" b="1" dirty="0" err="1"/>
              <a:t>Bonum</a:t>
            </a:r>
            <a:r>
              <a:rPr lang="nl-NL" sz="2000" b="1" dirty="0"/>
              <a:t> commune</a:t>
            </a:r>
          </a:p>
          <a:p>
            <a:endParaRPr lang="nl-NL" sz="2000" dirty="0"/>
          </a:p>
          <a:p>
            <a:r>
              <a:rPr lang="nl-NL" sz="2000" dirty="0"/>
              <a:t>Definitie: stadsgemeenschap waarin burgers en stadsbestuur zich samen verantwoordelijk voelen voor welvaart en welzijn.</a:t>
            </a:r>
          </a:p>
        </p:txBody>
      </p:sp>
      <p:sp>
        <p:nvSpPr>
          <p:cNvPr id="3" name="Tekstvak 2">
            <a:extLst>
              <a:ext uri="{FF2B5EF4-FFF2-40B4-BE49-F238E27FC236}">
                <a16:creationId xmlns:a16="http://schemas.microsoft.com/office/drawing/2014/main" id="{CE961018-44E7-4365-A876-9855684B315F}"/>
              </a:ext>
            </a:extLst>
          </p:cNvPr>
          <p:cNvSpPr txBox="1"/>
          <p:nvPr/>
        </p:nvSpPr>
        <p:spPr>
          <a:xfrm>
            <a:off x="92765" y="1751617"/>
            <a:ext cx="7434470" cy="400110"/>
          </a:xfrm>
          <a:prstGeom prst="rect">
            <a:avLst/>
          </a:prstGeom>
          <a:noFill/>
        </p:spPr>
        <p:txBody>
          <a:bodyPr wrap="square" rtlCol="0">
            <a:spAutoFit/>
          </a:bodyPr>
          <a:lstStyle/>
          <a:p>
            <a:r>
              <a:rPr lang="nl-NL" sz="2000" b="1" dirty="0"/>
              <a:t>Wat maakt onze ‘commune’ beter? </a:t>
            </a:r>
          </a:p>
        </p:txBody>
      </p:sp>
      <p:sp>
        <p:nvSpPr>
          <p:cNvPr id="4" name="Tekstvak 3">
            <a:extLst>
              <a:ext uri="{FF2B5EF4-FFF2-40B4-BE49-F238E27FC236}">
                <a16:creationId xmlns:a16="http://schemas.microsoft.com/office/drawing/2014/main" id="{0112D82D-9DA6-4B7C-BD3A-B51EB14D47F1}"/>
              </a:ext>
            </a:extLst>
          </p:cNvPr>
          <p:cNvSpPr txBox="1"/>
          <p:nvPr/>
        </p:nvSpPr>
        <p:spPr>
          <a:xfrm>
            <a:off x="92765" y="2151727"/>
            <a:ext cx="8428383" cy="2554545"/>
          </a:xfrm>
          <a:prstGeom prst="rect">
            <a:avLst/>
          </a:prstGeom>
          <a:noFill/>
        </p:spPr>
        <p:txBody>
          <a:bodyPr wrap="square" rtlCol="0">
            <a:spAutoFit/>
          </a:bodyPr>
          <a:lstStyle/>
          <a:p>
            <a:pPr marL="342900" indent="-342900">
              <a:buFont typeface="Arial" panose="020B0604020202020204" pitchFamily="34" charset="0"/>
              <a:buChar char="•"/>
            </a:pPr>
            <a:r>
              <a:rPr lang="nl-NL" sz="2000" dirty="0"/>
              <a:t>Regels die de handel bevorderen.</a:t>
            </a:r>
          </a:p>
          <a:p>
            <a:pPr marL="342900" indent="-342900">
              <a:buFont typeface="Arial" panose="020B0604020202020204" pitchFamily="34" charset="0"/>
              <a:buChar char="•"/>
            </a:pPr>
            <a:r>
              <a:rPr lang="nl-NL" sz="2000" dirty="0"/>
              <a:t>Regels die de (kwaliteit van de) productie bevorderen.</a:t>
            </a:r>
          </a:p>
          <a:p>
            <a:pPr marL="342900" indent="-342900">
              <a:buFont typeface="Arial" panose="020B0604020202020204" pitchFamily="34" charset="0"/>
              <a:buChar char="•"/>
            </a:pPr>
            <a:r>
              <a:rPr lang="nl-NL" sz="2000" dirty="0"/>
              <a:t>Bestrijding van armoede.</a:t>
            </a:r>
          </a:p>
          <a:p>
            <a:pPr marL="342900" indent="-342900">
              <a:buFont typeface="Arial" panose="020B0604020202020204" pitchFamily="34" charset="0"/>
              <a:buChar char="•"/>
            </a:pPr>
            <a:r>
              <a:rPr lang="nl-NL" sz="2000" dirty="0"/>
              <a:t>Bestrijding van criminaliteit.</a:t>
            </a:r>
          </a:p>
          <a:p>
            <a:pPr marL="342900" indent="-342900">
              <a:buFont typeface="Arial" panose="020B0604020202020204" pitchFamily="34" charset="0"/>
              <a:buChar char="•"/>
            </a:pPr>
            <a:r>
              <a:rPr lang="nl-NL" sz="2000" dirty="0"/>
              <a:t>Bestrijding van brandgevaar (goeddeels houten steden; stadsbranden!).</a:t>
            </a:r>
          </a:p>
          <a:p>
            <a:pPr marL="342900" indent="-342900">
              <a:buFont typeface="Arial" panose="020B0604020202020204" pitchFamily="34" charset="0"/>
              <a:buChar char="•"/>
            </a:pPr>
            <a:r>
              <a:rPr lang="nl-NL" sz="2000" dirty="0"/>
              <a:t>Bestrijding van conflicten tussen (groepen) burgers.</a:t>
            </a:r>
          </a:p>
          <a:p>
            <a:pPr marL="342900" indent="-342900">
              <a:buFont typeface="Arial" panose="020B0604020202020204" pitchFamily="34" charset="0"/>
              <a:buChar char="•"/>
            </a:pPr>
            <a:r>
              <a:rPr lang="nl-NL" sz="2000" dirty="0"/>
              <a:t>Realiseren en in stand houden van effectieve stadsverdediging.</a:t>
            </a:r>
          </a:p>
          <a:p>
            <a:pPr marL="342900" indent="-342900">
              <a:buFont typeface="Arial" panose="020B0604020202020204" pitchFamily="34" charset="0"/>
              <a:buChar char="•"/>
            </a:pPr>
            <a:r>
              <a:rPr lang="nl-NL" sz="2000" dirty="0"/>
              <a:t>Etc. etc. etc.</a:t>
            </a:r>
          </a:p>
        </p:txBody>
      </p:sp>
      <p:sp>
        <p:nvSpPr>
          <p:cNvPr id="5" name="Tekstvak 4">
            <a:extLst>
              <a:ext uri="{FF2B5EF4-FFF2-40B4-BE49-F238E27FC236}">
                <a16:creationId xmlns:a16="http://schemas.microsoft.com/office/drawing/2014/main" id="{14EB717E-5EE5-4A46-B6E5-261B18FEA660}"/>
              </a:ext>
            </a:extLst>
          </p:cNvPr>
          <p:cNvSpPr txBox="1"/>
          <p:nvPr/>
        </p:nvSpPr>
        <p:spPr>
          <a:xfrm>
            <a:off x="92765" y="4746703"/>
            <a:ext cx="8070575" cy="1015663"/>
          </a:xfrm>
          <a:prstGeom prst="rect">
            <a:avLst/>
          </a:prstGeom>
          <a:noFill/>
        </p:spPr>
        <p:txBody>
          <a:bodyPr wrap="square" rtlCol="0">
            <a:spAutoFit/>
          </a:bodyPr>
          <a:lstStyle/>
          <a:p>
            <a:r>
              <a:rPr lang="nl-NL" sz="2000" dirty="0"/>
              <a:t>Eén van de onderliggende ideeën: alle mensen tezamen vormen het Corpus Christi: het lichaam Gods. Zoals een zwak lichaamsdeel het hele lichaam verzwakt, zo verzwakt een ondeugdelijk persoon de hele gemeenschap.</a:t>
            </a:r>
          </a:p>
        </p:txBody>
      </p:sp>
      <p:pic>
        <p:nvPicPr>
          <p:cNvPr id="6" name="Afbeelding 5">
            <a:extLst>
              <a:ext uri="{FF2B5EF4-FFF2-40B4-BE49-F238E27FC236}">
                <a16:creationId xmlns:a16="http://schemas.microsoft.com/office/drawing/2014/main" id="{22D80AC1-2C81-4AA6-85CB-939D178BD054}"/>
              </a:ext>
            </a:extLst>
          </p:cNvPr>
          <p:cNvPicPr>
            <a:picLocks noChangeAspect="1"/>
          </p:cNvPicPr>
          <p:nvPr/>
        </p:nvPicPr>
        <p:blipFill>
          <a:blip r:embed="rId2"/>
          <a:stretch>
            <a:fillRect/>
          </a:stretch>
        </p:blipFill>
        <p:spPr>
          <a:xfrm>
            <a:off x="8404163" y="0"/>
            <a:ext cx="3787837" cy="6830732"/>
          </a:xfrm>
          <a:prstGeom prst="rect">
            <a:avLst/>
          </a:prstGeom>
        </p:spPr>
      </p:pic>
      <p:sp>
        <p:nvSpPr>
          <p:cNvPr id="7" name="Tekstvak 6">
            <a:extLst>
              <a:ext uri="{FF2B5EF4-FFF2-40B4-BE49-F238E27FC236}">
                <a16:creationId xmlns:a16="http://schemas.microsoft.com/office/drawing/2014/main" id="{D3918C63-4EEB-492F-BC7C-0DA80B0DC40E}"/>
              </a:ext>
            </a:extLst>
          </p:cNvPr>
          <p:cNvSpPr txBox="1"/>
          <p:nvPr/>
        </p:nvSpPr>
        <p:spPr>
          <a:xfrm>
            <a:off x="4035141" y="6150113"/>
            <a:ext cx="4486007" cy="707886"/>
          </a:xfrm>
          <a:prstGeom prst="rect">
            <a:avLst/>
          </a:prstGeom>
          <a:noFill/>
        </p:spPr>
        <p:txBody>
          <a:bodyPr wrap="square" rtlCol="0">
            <a:spAutoFit/>
          </a:bodyPr>
          <a:lstStyle/>
          <a:p>
            <a:r>
              <a:rPr lang="nl-NL" sz="2000" i="1" dirty="0"/>
              <a:t>De </a:t>
            </a:r>
            <a:r>
              <a:rPr lang="nl-NL" sz="2000" i="1" dirty="0" err="1"/>
              <a:t>hongerigen</a:t>
            </a:r>
            <a:r>
              <a:rPr lang="nl-NL" sz="2000" i="1" dirty="0"/>
              <a:t> voeden. Deel van een </a:t>
            </a:r>
            <a:r>
              <a:rPr lang="nl-NL" sz="2000" i="1" dirty="0" err="1"/>
              <a:t>veelluik</a:t>
            </a:r>
            <a:r>
              <a:rPr lang="nl-NL" sz="2000" i="1" dirty="0"/>
              <a:t> door Meester van Alkmaar, 1504.</a:t>
            </a:r>
          </a:p>
        </p:txBody>
      </p:sp>
    </p:spTree>
    <p:extLst>
      <p:ext uri="{BB962C8B-B14F-4D97-AF65-F5344CB8AC3E}">
        <p14:creationId xmlns:p14="http://schemas.microsoft.com/office/powerpoint/2010/main" val="32137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B61CD8-68DE-4D2B-8EAE-0F9E68CA1AA9}"/>
              </a:ext>
            </a:extLst>
          </p:cNvPr>
          <p:cNvSpPr txBox="1"/>
          <p:nvPr/>
        </p:nvSpPr>
        <p:spPr>
          <a:xfrm>
            <a:off x="198783" y="251791"/>
            <a:ext cx="3856382" cy="400110"/>
          </a:xfrm>
          <a:prstGeom prst="rect">
            <a:avLst/>
          </a:prstGeom>
          <a:noFill/>
        </p:spPr>
        <p:txBody>
          <a:bodyPr wrap="square" rtlCol="0">
            <a:spAutoFit/>
          </a:bodyPr>
          <a:lstStyle/>
          <a:p>
            <a:r>
              <a:rPr lang="nl-NL" sz="2000" b="1" dirty="0"/>
              <a:t>Sociale zorg</a:t>
            </a:r>
          </a:p>
        </p:txBody>
      </p:sp>
      <p:sp>
        <p:nvSpPr>
          <p:cNvPr id="3" name="Tekstvak 2">
            <a:extLst>
              <a:ext uri="{FF2B5EF4-FFF2-40B4-BE49-F238E27FC236}">
                <a16:creationId xmlns:a16="http://schemas.microsoft.com/office/drawing/2014/main" id="{C9E7503F-7E20-42A6-8129-FBFA05165B12}"/>
              </a:ext>
            </a:extLst>
          </p:cNvPr>
          <p:cNvSpPr txBox="1"/>
          <p:nvPr/>
        </p:nvSpPr>
        <p:spPr>
          <a:xfrm>
            <a:off x="198783" y="788504"/>
            <a:ext cx="5049078" cy="2862322"/>
          </a:xfrm>
          <a:prstGeom prst="rect">
            <a:avLst/>
          </a:prstGeom>
          <a:noFill/>
        </p:spPr>
        <p:txBody>
          <a:bodyPr wrap="square" rtlCol="0">
            <a:spAutoFit/>
          </a:bodyPr>
          <a:lstStyle/>
          <a:p>
            <a:r>
              <a:rPr lang="nl-NL" sz="2000" dirty="0"/>
              <a:t>Sociale zorg lag van oudsher in het domein van de geestelijkheid:</a:t>
            </a:r>
          </a:p>
          <a:p>
            <a:pPr marL="342900" indent="-342900">
              <a:buFont typeface="Arial" panose="020B0604020202020204" pitchFamily="34" charset="0"/>
              <a:buChar char="•"/>
            </a:pPr>
            <a:r>
              <a:rPr lang="nl-NL" sz="2000" dirty="0"/>
              <a:t>ziekenhuisfunctie.</a:t>
            </a:r>
          </a:p>
          <a:p>
            <a:pPr marL="342900" indent="-342900">
              <a:buFont typeface="Arial" panose="020B0604020202020204" pitchFamily="34" charset="0"/>
              <a:buChar char="•"/>
            </a:pPr>
            <a:r>
              <a:rPr lang="nl-NL" sz="2000" dirty="0"/>
              <a:t>hospitaalfunctie (oorspronkelijk voor reizigers, denk aan de Engelse term </a:t>
            </a:r>
            <a:r>
              <a:rPr lang="nl-NL" sz="2000" i="1" dirty="0" err="1"/>
              <a:t>hospitality</a:t>
            </a:r>
            <a:r>
              <a:rPr lang="nl-NL" sz="2000" dirty="0"/>
              <a:t>. Hiernaast: hospitaal in Brugge).</a:t>
            </a:r>
          </a:p>
          <a:p>
            <a:pPr marL="342900" indent="-342900">
              <a:buFont typeface="Arial" panose="020B0604020202020204" pitchFamily="34" charset="0"/>
              <a:buChar char="•"/>
            </a:pPr>
            <a:r>
              <a:rPr lang="nl-NL" sz="2000" dirty="0"/>
              <a:t>armoedebestrijding.</a:t>
            </a:r>
          </a:p>
          <a:p>
            <a:r>
              <a:rPr lang="nl-NL" sz="2000" dirty="0"/>
              <a:t>Voor de bekostiging hiervan werd een beroep gedaan op de gelovigen.</a:t>
            </a:r>
          </a:p>
        </p:txBody>
      </p:sp>
      <p:sp>
        <p:nvSpPr>
          <p:cNvPr id="5" name="Tekstvak 4">
            <a:extLst>
              <a:ext uri="{FF2B5EF4-FFF2-40B4-BE49-F238E27FC236}">
                <a16:creationId xmlns:a16="http://schemas.microsoft.com/office/drawing/2014/main" id="{76FBA82B-2555-41B1-A1FE-9D328A72C9A3}"/>
              </a:ext>
            </a:extLst>
          </p:cNvPr>
          <p:cNvSpPr txBox="1"/>
          <p:nvPr/>
        </p:nvSpPr>
        <p:spPr>
          <a:xfrm>
            <a:off x="198784" y="3912436"/>
            <a:ext cx="4359964" cy="2554545"/>
          </a:xfrm>
          <a:prstGeom prst="rect">
            <a:avLst/>
          </a:prstGeom>
          <a:noFill/>
        </p:spPr>
        <p:txBody>
          <a:bodyPr wrap="square">
            <a:spAutoFit/>
          </a:bodyPr>
          <a:lstStyle/>
          <a:p>
            <a:r>
              <a:rPr lang="nl-NL" sz="2000" dirty="0"/>
              <a:t>We hebben gezien dat de burgerij zaken oppakt die van oudsher in het domein van de adel lagen (zoals wetgeving en rechtspraak).</a:t>
            </a:r>
          </a:p>
          <a:p>
            <a:r>
              <a:rPr lang="nl-NL" sz="2000" dirty="0"/>
              <a:t>De burgerij gaat ook sociale zorg leveren en begeeft zich daarmee binnen wat voorheen het domein van de geestelijkheid was.</a:t>
            </a:r>
          </a:p>
        </p:txBody>
      </p:sp>
      <p:sp>
        <p:nvSpPr>
          <p:cNvPr id="6" name="Tekstvak 5">
            <a:extLst>
              <a:ext uri="{FF2B5EF4-FFF2-40B4-BE49-F238E27FC236}">
                <a16:creationId xmlns:a16="http://schemas.microsoft.com/office/drawing/2014/main" id="{5A10D984-6B31-4735-ACFB-2A5AEC22AC43}"/>
              </a:ext>
            </a:extLst>
          </p:cNvPr>
          <p:cNvSpPr txBox="1"/>
          <p:nvPr/>
        </p:nvSpPr>
        <p:spPr>
          <a:xfrm>
            <a:off x="5155096" y="3604659"/>
            <a:ext cx="7195930" cy="3170099"/>
          </a:xfrm>
          <a:prstGeom prst="rect">
            <a:avLst/>
          </a:prstGeom>
          <a:noFill/>
        </p:spPr>
        <p:txBody>
          <a:bodyPr wrap="square">
            <a:spAutoFit/>
          </a:bodyPr>
          <a:lstStyle/>
          <a:p>
            <a:r>
              <a:rPr lang="nl-NL" sz="2000" dirty="0"/>
              <a:t>De onderlaag van het gemeen was vaak hulpbehoevend. Om het </a:t>
            </a:r>
            <a:r>
              <a:rPr lang="nl-NL" sz="2000" dirty="0" err="1"/>
              <a:t>bonum</a:t>
            </a:r>
            <a:r>
              <a:rPr lang="nl-NL" sz="2000" dirty="0"/>
              <a:t> commune te versterken:</a:t>
            </a:r>
          </a:p>
          <a:p>
            <a:pPr marL="342900" indent="-342900">
              <a:buFont typeface="Arial" panose="020B0604020202020204" pitchFamily="34" charset="0"/>
              <a:buChar char="•"/>
            </a:pPr>
            <a:r>
              <a:rPr lang="nl-NL" sz="2000" dirty="0"/>
              <a:t>opname in hospitalen bekostigen (van bijvoorbeeld bejaarden en zieken).</a:t>
            </a:r>
          </a:p>
          <a:p>
            <a:pPr marL="342900" indent="-342900">
              <a:buFont typeface="Arial" panose="020B0604020202020204" pitchFamily="34" charset="0"/>
              <a:buChar char="•"/>
            </a:pPr>
            <a:r>
              <a:rPr lang="nl-NL" sz="2000" dirty="0"/>
              <a:t>Verjagen van niet-eigen armen (vreemdelingen die niet konden meekomen, waren niet welkom.)</a:t>
            </a:r>
          </a:p>
          <a:p>
            <a:pPr marL="342900" indent="-342900">
              <a:buFont typeface="Arial" panose="020B0604020202020204" pitchFamily="34" charset="0"/>
              <a:buChar char="•"/>
            </a:pPr>
            <a:r>
              <a:rPr lang="nl-NL" sz="2000" dirty="0"/>
              <a:t>Armoedebestrijding via de sociale kas van de gilden.</a:t>
            </a:r>
          </a:p>
          <a:p>
            <a:pPr marL="342900" indent="-342900">
              <a:buFont typeface="Arial" panose="020B0604020202020204" pitchFamily="34" charset="0"/>
              <a:buChar char="•"/>
            </a:pPr>
            <a:r>
              <a:rPr lang="nl-NL" sz="2000" dirty="0"/>
              <a:t>Armoedebestrijding via collectes: de Tafel van de Heilige Geest.</a:t>
            </a:r>
          </a:p>
          <a:p>
            <a:pPr marL="342900" indent="-342900">
              <a:buFont typeface="Arial" panose="020B0604020202020204" pitchFamily="34" charset="0"/>
              <a:buChar char="•"/>
            </a:pPr>
            <a:r>
              <a:rPr lang="nl-NL" sz="2000" dirty="0"/>
              <a:t>Instellen van </a:t>
            </a:r>
            <a:r>
              <a:rPr lang="nl-NL" sz="2000" b="1" dirty="0"/>
              <a:t>begijnhoven</a:t>
            </a:r>
            <a:r>
              <a:rPr lang="nl-NL" sz="2000" dirty="0"/>
              <a:t>: hofjes waar oude mensen mochten wonen.</a:t>
            </a:r>
          </a:p>
        </p:txBody>
      </p:sp>
      <p:pic>
        <p:nvPicPr>
          <p:cNvPr id="7" name="Afbeelding 6">
            <a:extLst>
              <a:ext uri="{FF2B5EF4-FFF2-40B4-BE49-F238E27FC236}">
                <a16:creationId xmlns:a16="http://schemas.microsoft.com/office/drawing/2014/main" id="{E43C93BA-8802-4EB5-840E-12874BBD5758}"/>
              </a:ext>
            </a:extLst>
          </p:cNvPr>
          <p:cNvPicPr>
            <a:picLocks noChangeAspect="1"/>
          </p:cNvPicPr>
          <p:nvPr/>
        </p:nvPicPr>
        <p:blipFill rotWithShape="1">
          <a:blip r:embed="rId2"/>
          <a:srcRect t="14830"/>
          <a:stretch/>
        </p:blipFill>
        <p:spPr>
          <a:xfrm>
            <a:off x="5247861" y="0"/>
            <a:ext cx="6944139" cy="3481128"/>
          </a:xfrm>
          <a:prstGeom prst="rect">
            <a:avLst/>
          </a:prstGeom>
        </p:spPr>
      </p:pic>
    </p:spTree>
    <p:extLst>
      <p:ext uri="{BB962C8B-B14F-4D97-AF65-F5344CB8AC3E}">
        <p14:creationId xmlns:p14="http://schemas.microsoft.com/office/powerpoint/2010/main" val="53850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8EAEE0-5A75-4501-8EEB-F649E293A674}"/>
              </a:ext>
            </a:extLst>
          </p:cNvPr>
          <p:cNvSpPr txBox="1"/>
          <p:nvPr/>
        </p:nvSpPr>
        <p:spPr>
          <a:xfrm>
            <a:off x="159026" y="265043"/>
            <a:ext cx="5049078" cy="400110"/>
          </a:xfrm>
          <a:prstGeom prst="rect">
            <a:avLst/>
          </a:prstGeom>
          <a:noFill/>
        </p:spPr>
        <p:txBody>
          <a:bodyPr wrap="square" rtlCol="0">
            <a:spAutoFit/>
          </a:bodyPr>
          <a:lstStyle/>
          <a:p>
            <a:r>
              <a:rPr lang="nl-NL" sz="2000" b="1" dirty="0"/>
              <a:t>Religieuze ontwikkelingen</a:t>
            </a:r>
          </a:p>
        </p:txBody>
      </p:sp>
      <p:sp>
        <p:nvSpPr>
          <p:cNvPr id="3" name="Tekstvak 2">
            <a:extLst>
              <a:ext uri="{FF2B5EF4-FFF2-40B4-BE49-F238E27FC236}">
                <a16:creationId xmlns:a16="http://schemas.microsoft.com/office/drawing/2014/main" id="{5F5C94BA-C476-4D07-9D9D-56EC4413E35B}"/>
              </a:ext>
            </a:extLst>
          </p:cNvPr>
          <p:cNvSpPr txBox="1"/>
          <p:nvPr/>
        </p:nvSpPr>
        <p:spPr>
          <a:xfrm>
            <a:off x="159025" y="965871"/>
            <a:ext cx="5433391" cy="707886"/>
          </a:xfrm>
          <a:prstGeom prst="rect">
            <a:avLst/>
          </a:prstGeom>
          <a:noFill/>
        </p:spPr>
        <p:txBody>
          <a:bodyPr wrap="square" rtlCol="0">
            <a:spAutoFit/>
          </a:bodyPr>
          <a:lstStyle/>
          <a:p>
            <a:r>
              <a:rPr lang="nl-NL" sz="2000" dirty="0"/>
              <a:t>De Kerk was een rijke en machtige organisatie. Ook veel kloosters waren rijk, dankzij schenkingen. </a:t>
            </a:r>
          </a:p>
        </p:txBody>
      </p:sp>
      <p:sp>
        <p:nvSpPr>
          <p:cNvPr id="4" name="Pijl: rechts 3">
            <a:extLst>
              <a:ext uri="{FF2B5EF4-FFF2-40B4-BE49-F238E27FC236}">
                <a16:creationId xmlns:a16="http://schemas.microsoft.com/office/drawing/2014/main" id="{E80514AB-CAAF-4643-9A40-053DA680C9F7}"/>
              </a:ext>
            </a:extLst>
          </p:cNvPr>
          <p:cNvSpPr/>
          <p:nvPr/>
        </p:nvSpPr>
        <p:spPr>
          <a:xfrm>
            <a:off x="5777948" y="1219200"/>
            <a:ext cx="980661"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8631B82-11AC-4CB8-A7B8-7AEE893A3620}"/>
              </a:ext>
            </a:extLst>
          </p:cNvPr>
          <p:cNvSpPr txBox="1"/>
          <p:nvPr/>
        </p:nvSpPr>
        <p:spPr>
          <a:xfrm>
            <a:off x="7215808" y="877020"/>
            <a:ext cx="4128053" cy="1015663"/>
          </a:xfrm>
          <a:prstGeom prst="rect">
            <a:avLst/>
          </a:prstGeom>
          <a:noFill/>
        </p:spPr>
        <p:txBody>
          <a:bodyPr wrap="square" rtlCol="0">
            <a:spAutoFit/>
          </a:bodyPr>
          <a:lstStyle/>
          <a:p>
            <a:r>
              <a:rPr lang="nl-NL" sz="2000" dirty="0"/>
              <a:t>Oorspronkelijk leefden monniken in soberheid. In de late Middeleeuwen was dat steeds minder vaak het geval. </a:t>
            </a:r>
          </a:p>
        </p:txBody>
      </p:sp>
      <p:sp>
        <p:nvSpPr>
          <p:cNvPr id="6" name="Tekstvak 5">
            <a:extLst>
              <a:ext uri="{FF2B5EF4-FFF2-40B4-BE49-F238E27FC236}">
                <a16:creationId xmlns:a16="http://schemas.microsoft.com/office/drawing/2014/main" id="{D3BCE02E-7BEF-474E-97F8-ABE19FAE3ABF}"/>
              </a:ext>
            </a:extLst>
          </p:cNvPr>
          <p:cNvSpPr txBox="1"/>
          <p:nvPr/>
        </p:nvSpPr>
        <p:spPr>
          <a:xfrm>
            <a:off x="7215808" y="3039835"/>
            <a:ext cx="4280452" cy="3170099"/>
          </a:xfrm>
          <a:prstGeom prst="rect">
            <a:avLst/>
          </a:prstGeom>
          <a:noFill/>
        </p:spPr>
        <p:txBody>
          <a:bodyPr wrap="square" rtlCol="0">
            <a:spAutoFit/>
          </a:bodyPr>
          <a:lstStyle/>
          <a:p>
            <a:r>
              <a:rPr lang="nl-NL" sz="2000" dirty="0"/>
              <a:t>Opkomst van bedelorden: orden van monniken die principieel arm waren. Dit neemt een vlucht vanaf de dertiende eeuw, als stedelijke rijkdom steeds zichtbaarder wordt.</a:t>
            </a:r>
          </a:p>
          <a:p>
            <a:r>
              <a:rPr lang="nl-NL" sz="2000" dirty="0"/>
              <a:t>Bekend:</a:t>
            </a:r>
          </a:p>
          <a:p>
            <a:pPr marL="342900" indent="-342900">
              <a:buFont typeface="Arial" panose="020B0604020202020204" pitchFamily="34" charset="0"/>
              <a:buChar char="•"/>
            </a:pPr>
            <a:r>
              <a:rPr lang="nl-NL" sz="2000" dirty="0"/>
              <a:t>Franciscaner monniken (vernoemd naar Franciscus van Assisi).</a:t>
            </a:r>
          </a:p>
          <a:p>
            <a:pPr marL="342900" indent="-342900">
              <a:buFont typeface="Arial" panose="020B0604020202020204" pitchFamily="34" charset="0"/>
              <a:buChar char="•"/>
            </a:pPr>
            <a:r>
              <a:rPr lang="nl-NL" sz="2000" dirty="0"/>
              <a:t>Dominicaner monniken (vernoemd naar Dominicus </a:t>
            </a:r>
            <a:r>
              <a:rPr lang="nl-NL" sz="2000" dirty="0" err="1"/>
              <a:t>Guzman</a:t>
            </a:r>
            <a:r>
              <a:rPr lang="nl-NL" sz="2000" dirty="0"/>
              <a:t>).</a:t>
            </a:r>
          </a:p>
        </p:txBody>
      </p:sp>
      <p:sp>
        <p:nvSpPr>
          <p:cNvPr id="7" name="Pijl: omlaag 6">
            <a:extLst>
              <a:ext uri="{FF2B5EF4-FFF2-40B4-BE49-F238E27FC236}">
                <a16:creationId xmlns:a16="http://schemas.microsoft.com/office/drawing/2014/main" id="{354C407E-EEE0-4CB1-8002-1CC23ACC9AD5}"/>
              </a:ext>
            </a:extLst>
          </p:cNvPr>
          <p:cNvSpPr/>
          <p:nvPr/>
        </p:nvSpPr>
        <p:spPr>
          <a:xfrm>
            <a:off x="8653670" y="1987826"/>
            <a:ext cx="331304"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29F944D4-DCC4-48D3-8015-7223E531BF6E}"/>
              </a:ext>
            </a:extLst>
          </p:cNvPr>
          <p:cNvSpPr txBox="1"/>
          <p:nvPr/>
        </p:nvSpPr>
        <p:spPr>
          <a:xfrm>
            <a:off x="251791" y="2885946"/>
            <a:ext cx="6506818" cy="3477875"/>
          </a:xfrm>
          <a:prstGeom prst="rect">
            <a:avLst/>
          </a:prstGeom>
          <a:noFill/>
          <a:ln w="28575">
            <a:solidFill>
              <a:schemeClr val="accent1"/>
            </a:solidFill>
          </a:ln>
        </p:spPr>
        <p:txBody>
          <a:bodyPr wrap="square" rtlCol="0">
            <a:spAutoFit/>
          </a:bodyPr>
          <a:lstStyle/>
          <a:p>
            <a:endParaRPr lang="nl-NL" sz="2000" b="1" dirty="0"/>
          </a:p>
          <a:p>
            <a:r>
              <a:rPr lang="nl-NL" sz="2000" b="1" dirty="0"/>
              <a:t>Moderne Devotie</a:t>
            </a:r>
          </a:p>
          <a:p>
            <a:pPr marL="285750" indent="-285750">
              <a:buFont typeface="Arial" panose="020B0604020202020204" pitchFamily="34" charset="0"/>
              <a:buChar char="•"/>
            </a:pPr>
            <a:r>
              <a:rPr lang="nl-NL" sz="2000" dirty="0"/>
              <a:t>Spirituele stroming binnen het christendom</a:t>
            </a:r>
          </a:p>
          <a:p>
            <a:pPr marL="285750" indent="-285750">
              <a:buFont typeface="Arial" panose="020B0604020202020204" pitchFamily="34" charset="0"/>
              <a:buChar char="•"/>
            </a:pPr>
            <a:r>
              <a:rPr lang="nl-NL" sz="2000" dirty="0"/>
              <a:t>Nadruk op soberheid en op (persoonlijke) vroomheid</a:t>
            </a:r>
          </a:p>
          <a:p>
            <a:pPr marL="285750" indent="-285750">
              <a:buFont typeface="Arial" panose="020B0604020202020204" pitchFamily="34" charset="0"/>
              <a:buChar char="•"/>
            </a:pPr>
            <a:r>
              <a:rPr lang="nl-NL" sz="2000" dirty="0"/>
              <a:t>‘Verinnerlijking’ van religiositeit.</a:t>
            </a:r>
          </a:p>
          <a:p>
            <a:pPr marL="285750" indent="-285750">
              <a:buFont typeface="Arial" panose="020B0604020202020204" pitchFamily="34" charset="0"/>
              <a:buChar char="•"/>
            </a:pPr>
            <a:r>
              <a:rPr lang="nl-NL" sz="2000" dirty="0"/>
              <a:t>Populair.</a:t>
            </a:r>
          </a:p>
          <a:p>
            <a:pPr marL="285750" indent="-285750">
              <a:buFont typeface="Arial" panose="020B0604020202020204" pitchFamily="34" charset="0"/>
              <a:buChar char="•"/>
            </a:pPr>
            <a:r>
              <a:rPr lang="nl-NL" sz="2000" dirty="0"/>
              <a:t>Ontstaat in Deventer (Hanzestad) in de 14</a:t>
            </a:r>
            <a:r>
              <a:rPr lang="nl-NL" sz="2000" baseline="30000" dirty="0"/>
              <a:t>e</a:t>
            </a:r>
            <a:r>
              <a:rPr lang="nl-NL" sz="2000" dirty="0"/>
              <a:t> eeuw.</a:t>
            </a:r>
          </a:p>
          <a:p>
            <a:pPr marL="285750" indent="-285750">
              <a:buFont typeface="Arial" panose="020B0604020202020204" pitchFamily="34" charset="0"/>
              <a:buChar char="•"/>
            </a:pPr>
            <a:r>
              <a:rPr lang="nl-NL" sz="2000" dirty="0"/>
              <a:t>‘Oprichter’ / inspirator: Geert Grote.</a:t>
            </a:r>
          </a:p>
          <a:p>
            <a:pPr marL="285750" indent="-285750">
              <a:buFont typeface="Arial" panose="020B0604020202020204" pitchFamily="34" charset="0"/>
              <a:buChar char="•"/>
            </a:pPr>
            <a:r>
              <a:rPr lang="nl-NL" sz="2000" dirty="0" err="1"/>
              <a:t>Proto</a:t>
            </a:r>
            <a:r>
              <a:rPr lang="nl-NL" sz="2000" dirty="0"/>
              <a:t>-Reformatie?</a:t>
            </a:r>
          </a:p>
          <a:p>
            <a:pPr marL="285750" indent="-285750">
              <a:buFont typeface="Arial" panose="020B0604020202020204" pitchFamily="34" charset="0"/>
              <a:buChar char="•"/>
            </a:pPr>
            <a:r>
              <a:rPr lang="nl-NL" sz="2000" dirty="0"/>
              <a:t>Niet onderdrukt door de Kerk. </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30453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B235470-C94A-4D63-B99F-8677CCA87129}"/>
              </a:ext>
            </a:extLst>
          </p:cNvPr>
          <p:cNvSpPr txBox="1"/>
          <p:nvPr/>
        </p:nvSpPr>
        <p:spPr>
          <a:xfrm>
            <a:off x="291548" y="278296"/>
            <a:ext cx="3127513" cy="400110"/>
          </a:xfrm>
          <a:prstGeom prst="rect">
            <a:avLst/>
          </a:prstGeom>
          <a:noFill/>
        </p:spPr>
        <p:txBody>
          <a:bodyPr wrap="square" rtlCol="0">
            <a:spAutoFit/>
          </a:bodyPr>
          <a:lstStyle/>
          <a:p>
            <a:r>
              <a:rPr lang="nl-NL" sz="2000" b="1" dirty="0"/>
              <a:t>De Bourgondiërs</a:t>
            </a:r>
          </a:p>
        </p:txBody>
      </p:sp>
      <p:sp>
        <p:nvSpPr>
          <p:cNvPr id="3" name="Tekstvak 2">
            <a:extLst>
              <a:ext uri="{FF2B5EF4-FFF2-40B4-BE49-F238E27FC236}">
                <a16:creationId xmlns:a16="http://schemas.microsoft.com/office/drawing/2014/main" id="{D758A0EB-1342-4CC3-B705-67C4DDB7EC2D}"/>
              </a:ext>
            </a:extLst>
          </p:cNvPr>
          <p:cNvSpPr txBox="1"/>
          <p:nvPr/>
        </p:nvSpPr>
        <p:spPr>
          <a:xfrm>
            <a:off x="291549" y="994742"/>
            <a:ext cx="4161182" cy="1015663"/>
          </a:xfrm>
          <a:prstGeom prst="rect">
            <a:avLst/>
          </a:prstGeom>
          <a:noFill/>
        </p:spPr>
        <p:txBody>
          <a:bodyPr wrap="square" rtlCol="0">
            <a:spAutoFit/>
          </a:bodyPr>
          <a:lstStyle/>
          <a:p>
            <a:r>
              <a:rPr lang="nl-NL" sz="2000" dirty="0"/>
              <a:t>Filips de Stoute krijgt in de 14</a:t>
            </a:r>
            <a:r>
              <a:rPr lang="nl-NL" sz="2000" baseline="30000" dirty="0"/>
              <a:t>e</a:t>
            </a:r>
            <a:r>
              <a:rPr lang="nl-NL" sz="2000" dirty="0"/>
              <a:t> eeuw het hertogdom Bourgondië in leen van zijn vader, de koning van Frankrijk.</a:t>
            </a:r>
          </a:p>
        </p:txBody>
      </p:sp>
      <p:pic>
        <p:nvPicPr>
          <p:cNvPr id="5" name="Afbeelding 4" descr="Afbeelding met hoed, dragen, person, persoon&#10;&#10;Automatisch gegenereerde beschrijving">
            <a:extLst>
              <a:ext uri="{FF2B5EF4-FFF2-40B4-BE49-F238E27FC236}">
                <a16:creationId xmlns:a16="http://schemas.microsoft.com/office/drawing/2014/main" id="{FAFAD187-747E-4EB1-873D-1DE7C87B0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35" y="2229172"/>
            <a:ext cx="2146852" cy="3034648"/>
          </a:xfrm>
          <a:prstGeom prst="rect">
            <a:avLst/>
          </a:prstGeom>
        </p:spPr>
      </p:pic>
      <p:pic>
        <p:nvPicPr>
          <p:cNvPr id="8" name="Afbeelding 7" descr="Afbeelding met tekst, persoon, oud&#10;&#10;Automatisch gegenereerde beschrijving">
            <a:extLst>
              <a:ext uri="{FF2B5EF4-FFF2-40B4-BE49-F238E27FC236}">
                <a16:creationId xmlns:a16="http://schemas.microsoft.com/office/drawing/2014/main" id="{A1157FCD-845C-4447-B62D-FBA73854CB73}"/>
              </a:ext>
            </a:extLst>
          </p:cNvPr>
          <p:cNvPicPr>
            <a:picLocks noChangeAspect="1"/>
          </p:cNvPicPr>
          <p:nvPr/>
        </p:nvPicPr>
        <p:blipFill rotWithShape="1">
          <a:blip r:embed="rId3">
            <a:extLst>
              <a:ext uri="{28A0092B-C50C-407E-A947-70E740481C1C}">
                <a14:useLocalDpi xmlns:a14="http://schemas.microsoft.com/office/drawing/2010/main" val="0"/>
              </a:ext>
            </a:extLst>
          </a:blip>
          <a:srcRect l="14826" t="12174" r="17451" b="11111"/>
          <a:stretch/>
        </p:blipFill>
        <p:spPr>
          <a:xfrm>
            <a:off x="4154558" y="2229172"/>
            <a:ext cx="2146852" cy="3055029"/>
          </a:xfrm>
          <a:prstGeom prst="rect">
            <a:avLst/>
          </a:prstGeom>
        </p:spPr>
      </p:pic>
      <p:sp>
        <p:nvSpPr>
          <p:cNvPr id="9" name="Tekstvak 8">
            <a:extLst>
              <a:ext uri="{FF2B5EF4-FFF2-40B4-BE49-F238E27FC236}">
                <a16:creationId xmlns:a16="http://schemas.microsoft.com/office/drawing/2014/main" id="{581F011A-149F-457B-9810-6576EDDB75E4}"/>
              </a:ext>
            </a:extLst>
          </p:cNvPr>
          <p:cNvSpPr txBox="1"/>
          <p:nvPr/>
        </p:nvSpPr>
        <p:spPr>
          <a:xfrm>
            <a:off x="3332922" y="5502968"/>
            <a:ext cx="4161182" cy="1015663"/>
          </a:xfrm>
          <a:prstGeom prst="rect">
            <a:avLst/>
          </a:prstGeom>
          <a:noFill/>
        </p:spPr>
        <p:txBody>
          <a:bodyPr wrap="square" rtlCol="0">
            <a:spAutoFit/>
          </a:bodyPr>
          <a:lstStyle/>
          <a:p>
            <a:r>
              <a:rPr lang="nl-NL" sz="2000" dirty="0"/>
              <a:t>Margaretha van Male, erfdochter van de graaf van Vlaanderen en Artesië en van de gravin van Brabant.</a:t>
            </a:r>
          </a:p>
        </p:txBody>
      </p:sp>
      <p:sp>
        <p:nvSpPr>
          <p:cNvPr id="10" name="Hart 9">
            <a:extLst>
              <a:ext uri="{FF2B5EF4-FFF2-40B4-BE49-F238E27FC236}">
                <a16:creationId xmlns:a16="http://schemas.microsoft.com/office/drawing/2014/main" id="{EAD5CB3A-C672-466B-9A8E-9E6DF591ED34}"/>
              </a:ext>
            </a:extLst>
          </p:cNvPr>
          <p:cNvSpPr/>
          <p:nvPr/>
        </p:nvSpPr>
        <p:spPr>
          <a:xfrm>
            <a:off x="2756453" y="2791812"/>
            <a:ext cx="1152939" cy="101566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FF27C2-E324-4A4F-8DE5-81AD6C808151}"/>
              </a:ext>
            </a:extLst>
          </p:cNvPr>
          <p:cNvSpPr txBox="1"/>
          <p:nvPr/>
        </p:nvSpPr>
        <p:spPr>
          <a:xfrm>
            <a:off x="7195930" y="994742"/>
            <a:ext cx="4936434" cy="1938992"/>
          </a:xfrm>
          <a:prstGeom prst="rect">
            <a:avLst/>
          </a:prstGeom>
          <a:noFill/>
        </p:spPr>
        <p:txBody>
          <a:bodyPr wrap="square" rtlCol="0">
            <a:spAutoFit/>
          </a:bodyPr>
          <a:lstStyle/>
          <a:p>
            <a:r>
              <a:rPr lang="nl-NL" sz="2000" dirty="0"/>
              <a:t>De opvolgers van Filips de Stoute:</a:t>
            </a:r>
          </a:p>
          <a:p>
            <a:pPr marL="285750" indent="-285750">
              <a:buFont typeface="Arial" panose="020B0604020202020204" pitchFamily="34" charset="0"/>
              <a:buChar char="•"/>
            </a:pPr>
            <a:r>
              <a:rPr lang="nl-NL" sz="2000" dirty="0"/>
              <a:t>krijgen dankzij huwelijken en veroveringen steeds meer gewesten in handen.</a:t>
            </a:r>
          </a:p>
          <a:p>
            <a:pPr marL="285750" indent="-285750">
              <a:buFont typeface="Arial" panose="020B0604020202020204" pitchFamily="34" charset="0"/>
              <a:buChar char="•"/>
            </a:pPr>
            <a:r>
              <a:rPr lang="nl-NL" sz="2000" dirty="0"/>
              <a:t>Doen aan staatsvorming en centralisatie: </a:t>
            </a:r>
          </a:p>
          <a:p>
            <a:pPr marL="742950" lvl="1" indent="-285750">
              <a:buFont typeface="Arial" panose="020B0604020202020204" pitchFamily="34" charset="0"/>
              <a:buChar char="•"/>
            </a:pPr>
            <a:r>
              <a:rPr lang="nl-NL" sz="2000" dirty="0"/>
              <a:t>Wetgeving uniformeren </a:t>
            </a:r>
          </a:p>
          <a:p>
            <a:pPr marL="742950" lvl="1" indent="-285750">
              <a:buFont typeface="Arial" panose="020B0604020202020204" pitchFamily="34" charset="0"/>
              <a:buChar char="•"/>
            </a:pPr>
            <a:r>
              <a:rPr lang="nl-NL" sz="2000" dirty="0"/>
              <a:t>Privileges afschaffen</a:t>
            </a:r>
          </a:p>
        </p:txBody>
      </p:sp>
      <p:pic>
        <p:nvPicPr>
          <p:cNvPr id="13" name="Afbeelding 12" descr="Afbeelding met person, persoon, dragen, hoed&#10;&#10;Automatisch gegenereerde beschrijving">
            <a:extLst>
              <a:ext uri="{FF2B5EF4-FFF2-40B4-BE49-F238E27FC236}">
                <a16:creationId xmlns:a16="http://schemas.microsoft.com/office/drawing/2014/main" id="{08830E91-FE55-4FBE-8476-4C94F79DF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35" y="2225345"/>
            <a:ext cx="2152650" cy="3038475"/>
          </a:xfrm>
          <a:prstGeom prst="rect">
            <a:avLst/>
          </a:prstGeom>
        </p:spPr>
      </p:pic>
    </p:spTree>
    <p:extLst>
      <p:ext uri="{BB962C8B-B14F-4D97-AF65-F5344CB8AC3E}">
        <p14:creationId xmlns:p14="http://schemas.microsoft.com/office/powerpoint/2010/main" val="100305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743495F-1B8F-4AD2-9B3A-73D0FE53456C}"/>
              </a:ext>
            </a:extLst>
          </p:cNvPr>
          <p:cNvSpPr txBox="1"/>
          <p:nvPr/>
        </p:nvSpPr>
        <p:spPr>
          <a:xfrm>
            <a:off x="291547" y="1005941"/>
            <a:ext cx="6944139" cy="2246769"/>
          </a:xfrm>
          <a:prstGeom prst="rect">
            <a:avLst/>
          </a:prstGeom>
          <a:noFill/>
        </p:spPr>
        <p:txBody>
          <a:bodyPr wrap="square">
            <a:spAutoFit/>
          </a:bodyPr>
          <a:lstStyle/>
          <a:p>
            <a:r>
              <a:rPr lang="nl-NL" sz="2000" dirty="0"/>
              <a:t>Brugge, Gent en Antwerpen komen in opstand, los van elkaar, 1435-1450. Hertog Filips de Goede slaat de opstanden neer en doet er een schepje bovenop qua centralisatie:</a:t>
            </a:r>
          </a:p>
          <a:p>
            <a:pPr marL="285750" indent="-285750">
              <a:buFont typeface="Arial" panose="020B0604020202020204" pitchFamily="34" charset="0"/>
              <a:buChar char="•"/>
            </a:pPr>
            <a:r>
              <a:rPr lang="nl-NL" sz="2000" dirty="0"/>
              <a:t>Instelling Hoge Raad van Mechelen, hoogste rechtbank.</a:t>
            </a:r>
          </a:p>
          <a:p>
            <a:pPr marL="285750" indent="-285750">
              <a:buFont typeface="Arial" panose="020B0604020202020204" pitchFamily="34" charset="0"/>
              <a:buChar char="•"/>
            </a:pPr>
            <a:r>
              <a:rPr lang="nl-NL" sz="2000" dirty="0"/>
              <a:t>Instelling Staten-Generaal, waar afgevaardigden van de Gewestelijke Staten bijeenkwamen, waardoor de hertog hen allen tegelijk kon horen/toespreken.</a:t>
            </a:r>
          </a:p>
        </p:txBody>
      </p:sp>
      <p:sp>
        <p:nvSpPr>
          <p:cNvPr id="4" name="Tekstvak 3">
            <a:extLst>
              <a:ext uri="{FF2B5EF4-FFF2-40B4-BE49-F238E27FC236}">
                <a16:creationId xmlns:a16="http://schemas.microsoft.com/office/drawing/2014/main" id="{79874673-2DD7-4C98-98AC-2BF0DAE2417A}"/>
              </a:ext>
            </a:extLst>
          </p:cNvPr>
          <p:cNvSpPr txBox="1"/>
          <p:nvPr/>
        </p:nvSpPr>
        <p:spPr>
          <a:xfrm>
            <a:off x="291548" y="278296"/>
            <a:ext cx="3127513" cy="400110"/>
          </a:xfrm>
          <a:prstGeom prst="rect">
            <a:avLst/>
          </a:prstGeom>
          <a:noFill/>
        </p:spPr>
        <p:txBody>
          <a:bodyPr wrap="square" rtlCol="0">
            <a:spAutoFit/>
          </a:bodyPr>
          <a:lstStyle/>
          <a:p>
            <a:r>
              <a:rPr lang="nl-NL" sz="2000" b="1" dirty="0"/>
              <a:t>De Bourgondiërs</a:t>
            </a:r>
          </a:p>
        </p:txBody>
      </p:sp>
      <p:pic>
        <p:nvPicPr>
          <p:cNvPr id="6" name="Afbeelding 5" descr="Afbeelding met tekst, binnen&#10;&#10;Automatisch gegenereerde beschrijving">
            <a:extLst>
              <a:ext uri="{FF2B5EF4-FFF2-40B4-BE49-F238E27FC236}">
                <a16:creationId xmlns:a16="http://schemas.microsoft.com/office/drawing/2014/main" id="{07C1BFCF-E7EE-4DC4-A74A-CBC2F2D65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7" y="3560486"/>
            <a:ext cx="2311056" cy="3284132"/>
          </a:xfrm>
          <a:prstGeom prst="rect">
            <a:avLst/>
          </a:prstGeom>
        </p:spPr>
      </p:pic>
      <p:pic>
        <p:nvPicPr>
          <p:cNvPr id="8" name="Afbeelding 7" descr="Afbeelding met tekst, persoon&#10;&#10;Automatisch gegenereerde beschrijving">
            <a:extLst>
              <a:ext uri="{FF2B5EF4-FFF2-40B4-BE49-F238E27FC236}">
                <a16:creationId xmlns:a16="http://schemas.microsoft.com/office/drawing/2014/main" id="{5C919F6F-0FAB-40B3-A89D-B596991AD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704" y="1005941"/>
            <a:ext cx="2425149" cy="3780558"/>
          </a:xfrm>
          <a:prstGeom prst="rect">
            <a:avLst/>
          </a:prstGeom>
        </p:spPr>
      </p:pic>
      <p:sp>
        <p:nvSpPr>
          <p:cNvPr id="9" name="Tekstvak 8">
            <a:extLst>
              <a:ext uri="{FF2B5EF4-FFF2-40B4-BE49-F238E27FC236}">
                <a16:creationId xmlns:a16="http://schemas.microsoft.com/office/drawing/2014/main" id="{A461ED76-02E2-41D8-B731-1A960091E709}"/>
              </a:ext>
            </a:extLst>
          </p:cNvPr>
          <p:cNvSpPr txBox="1"/>
          <p:nvPr/>
        </p:nvSpPr>
        <p:spPr>
          <a:xfrm>
            <a:off x="6248402" y="4882563"/>
            <a:ext cx="5652051" cy="1938992"/>
          </a:xfrm>
          <a:prstGeom prst="rect">
            <a:avLst/>
          </a:prstGeom>
          <a:noFill/>
        </p:spPr>
        <p:txBody>
          <a:bodyPr wrap="square">
            <a:spAutoFit/>
          </a:bodyPr>
          <a:lstStyle/>
          <a:p>
            <a:r>
              <a:rPr lang="nl-NL" sz="2000" dirty="0"/>
              <a:t>Karel de Stoute, opvolger van Filips de Goede, voerde veel oorlog om zijn bezittingen uit te breiden.</a:t>
            </a:r>
          </a:p>
          <a:p>
            <a:r>
              <a:rPr lang="nl-NL" sz="2000" dirty="0"/>
              <a:t>Oorlog is duur. Belastingdruk neemt snel toe.</a:t>
            </a:r>
          </a:p>
          <a:p>
            <a:r>
              <a:rPr lang="nl-NL" sz="2000" dirty="0"/>
              <a:t>De mensen die dat moeten betalen, zijn niet zo enthousiast.</a:t>
            </a:r>
          </a:p>
          <a:p>
            <a:endParaRPr lang="nl-NL" sz="2000" dirty="0"/>
          </a:p>
        </p:txBody>
      </p:sp>
    </p:spTree>
    <p:extLst>
      <p:ext uri="{BB962C8B-B14F-4D97-AF65-F5344CB8AC3E}">
        <p14:creationId xmlns:p14="http://schemas.microsoft.com/office/powerpoint/2010/main" val="36032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8B8AA38A7AF0489A7E61A0280E8C10" ma:contentTypeVersion="15" ma:contentTypeDescription="Een nieuw document maken." ma:contentTypeScope="" ma:versionID="8b208bd71e39db172640dd0ebff8348a">
  <xsd:schema xmlns:xsd="http://www.w3.org/2001/XMLSchema" xmlns:xs="http://www.w3.org/2001/XMLSchema" xmlns:p="http://schemas.microsoft.com/office/2006/metadata/properties" xmlns:ns1="http://schemas.microsoft.com/sharepoint/v3" xmlns:ns2="e1dcb873-0d1d-4238-80d7-fb04f5851256" xmlns:ns3="ca0ac107-fa11-47ac-a53b-2565e7ca93ff" targetNamespace="http://schemas.microsoft.com/office/2006/metadata/properties" ma:root="true" ma:fieldsID="5ed5a0ce4823840ced35c72fd3bc696b" ns1:_="" ns2:_="" ns3:_="">
    <xsd:import namespace="http://schemas.microsoft.com/sharepoint/v3"/>
    <xsd:import namespace="e1dcb873-0d1d-4238-80d7-fb04f5851256"/>
    <xsd:import namespace="ca0ac107-fa11-47ac-a53b-2565e7ca93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b873-0d1d-4238-80d7-fb04f5851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0ac107-fa11-47ac-a53b-2565e7ca93ff"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9011251-B209-40FC-9B89-052109A1FA12}">
  <ds:schemaRefs>
    <ds:schemaRef ds:uri="http://schemas.microsoft.com/sharepoint/v3/contenttype/forms"/>
  </ds:schemaRefs>
</ds:datastoreItem>
</file>

<file path=customXml/itemProps2.xml><?xml version="1.0" encoding="utf-8"?>
<ds:datastoreItem xmlns:ds="http://schemas.openxmlformats.org/officeDocument/2006/customXml" ds:itemID="{5CF2F9B9-52C8-4060-BB81-B392A263E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dcb873-0d1d-4238-80d7-fb04f5851256"/>
    <ds:schemaRef ds:uri="ca0ac107-fa11-47ac-a53b-2565e7ca9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317780-FCBE-4F9E-912A-AA150AB3077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2042</Words>
  <Application>Microsoft Office PowerPoint</Application>
  <PresentationFormat>Breedbeeld</PresentationFormat>
  <Paragraphs>187</Paragraphs>
  <Slides>18</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Haan, R. den | Coornhert Gymnasium</dc:creator>
  <cp:lastModifiedBy>Andre Smit</cp:lastModifiedBy>
  <cp:revision>123</cp:revision>
  <dcterms:created xsi:type="dcterms:W3CDTF">2021-09-04T11:27:39Z</dcterms:created>
  <dcterms:modified xsi:type="dcterms:W3CDTF">2023-03-20T18:55:49Z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0x010100038B8AA38A7AF0489A7E61A0280E8C10</vt:lpwstr>
  </property>
</Properties>
</file>