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EFEF80-93F5-44C1-95E0-E8444E10A769}" v="18" dt="2022-03-15T10:17:54.50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DB7283-1042-4829-9465-A861C50719B6}" type="datetimeFigureOut">
              <a:rPr lang="nl-NL" smtClean="0"/>
              <a:t>20-3-2023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6537C7-9481-4CF3-BF3C-88760BBCAC9C}" type="slidenum">
              <a:rPr lang="nl-NL" smtClean="0"/>
              <a:t>‹nr.›</a:t>
            </a:fld>
            <a:endParaRPr lang="nl-NL"/>
          </a:p>
        </p:txBody>
      </p:sp>
    </p:spTree>
    <p:extLst>
      <p:ext uri="{BB962C8B-B14F-4D97-AF65-F5344CB8AC3E}">
        <p14:creationId xmlns:p14="http://schemas.microsoft.com/office/powerpoint/2010/main" val="589618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WIC werd juist in 1621 opgericht, omdat toen het Twaalfjarig Bestand met de Spanjaarden eindigde. Een compagnie die de Spaanse handel kon beschadigen én Spaanse schepen kon kapen, was vanuit het perspectief van de Republiek toen zeer welkom. Tijdens het Bestand was dat minder het geval, omdat er toen geen Spaanse schepen werden gekaapt en de Spaanse handel bovendien minder agressief werd gedwarsboomd.</a:t>
            </a:r>
          </a:p>
        </p:txBody>
      </p:sp>
      <p:sp>
        <p:nvSpPr>
          <p:cNvPr id="4" name="Tijdelijke aanduiding voor dianummer 3"/>
          <p:cNvSpPr>
            <a:spLocks noGrp="1"/>
          </p:cNvSpPr>
          <p:nvPr>
            <p:ph type="sldNum" sz="quarter" idx="5"/>
          </p:nvPr>
        </p:nvSpPr>
        <p:spPr/>
        <p:txBody>
          <a:bodyPr/>
          <a:lstStyle/>
          <a:p>
            <a:fld id="{636537C7-9481-4CF3-BF3C-88760BBCAC9C}" type="slidenum">
              <a:rPr lang="nl-NL" smtClean="0"/>
              <a:t>6</a:t>
            </a:fld>
            <a:endParaRPr lang="nl-NL"/>
          </a:p>
        </p:txBody>
      </p:sp>
    </p:spTree>
    <p:extLst>
      <p:ext uri="{BB962C8B-B14F-4D97-AF65-F5344CB8AC3E}">
        <p14:creationId xmlns:p14="http://schemas.microsoft.com/office/powerpoint/2010/main" val="3516317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ten onrechte maar zelden gebruikte woord ‘</a:t>
            </a:r>
            <a:r>
              <a:rPr lang="nl-NL" dirty="0" err="1"/>
              <a:t>defenestratie</a:t>
            </a:r>
            <a:r>
              <a:rPr lang="nl-NL" dirty="0"/>
              <a:t>’ laat zich definiëren als ‘iets om iemand uit of door het raam werpen’.</a:t>
            </a:r>
          </a:p>
        </p:txBody>
      </p:sp>
      <p:sp>
        <p:nvSpPr>
          <p:cNvPr id="4" name="Tijdelijke aanduiding voor dianummer 3"/>
          <p:cNvSpPr>
            <a:spLocks noGrp="1"/>
          </p:cNvSpPr>
          <p:nvPr>
            <p:ph type="sldNum" sz="quarter" idx="5"/>
          </p:nvPr>
        </p:nvSpPr>
        <p:spPr/>
        <p:txBody>
          <a:bodyPr/>
          <a:lstStyle/>
          <a:p>
            <a:fld id="{636537C7-9481-4CF3-BF3C-88760BBCAC9C}" type="slidenum">
              <a:rPr lang="nl-NL" smtClean="0"/>
              <a:t>7</a:t>
            </a:fld>
            <a:endParaRPr lang="nl-NL"/>
          </a:p>
        </p:txBody>
      </p:sp>
    </p:spTree>
    <p:extLst>
      <p:ext uri="{BB962C8B-B14F-4D97-AF65-F5344CB8AC3E}">
        <p14:creationId xmlns:p14="http://schemas.microsoft.com/office/powerpoint/2010/main" val="2034187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FBCD7B-CC3A-4387-A6C5-29DF648C5F0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D744CC3-6857-4C71-8FD7-90138BA454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1FEC093-84A0-4506-BBFF-9397C5307552}"/>
              </a:ext>
            </a:extLst>
          </p:cNvPr>
          <p:cNvSpPr>
            <a:spLocks noGrp="1"/>
          </p:cNvSpPr>
          <p:nvPr>
            <p:ph type="dt" sz="half" idx="10"/>
          </p:nvPr>
        </p:nvSpPr>
        <p:spPr/>
        <p:txBody>
          <a:bodyPr/>
          <a:lstStyle/>
          <a:p>
            <a:fld id="{D3304BDD-C86B-4993-9ED5-6C344B470C57}" type="datetimeFigureOut">
              <a:rPr lang="nl-NL" smtClean="0"/>
              <a:t>20-3-2023</a:t>
            </a:fld>
            <a:endParaRPr lang="nl-NL"/>
          </a:p>
        </p:txBody>
      </p:sp>
      <p:sp>
        <p:nvSpPr>
          <p:cNvPr id="5" name="Tijdelijke aanduiding voor voettekst 4">
            <a:extLst>
              <a:ext uri="{FF2B5EF4-FFF2-40B4-BE49-F238E27FC236}">
                <a16:creationId xmlns:a16="http://schemas.microsoft.com/office/drawing/2014/main" id="{CD950F46-935B-40F7-A157-33CA1E3B039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42B233-D483-419D-9E3D-E6BEED140B9F}"/>
              </a:ext>
            </a:extLst>
          </p:cNvPr>
          <p:cNvSpPr>
            <a:spLocks noGrp="1"/>
          </p:cNvSpPr>
          <p:nvPr>
            <p:ph type="sldNum" sz="quarter" idx="12"/>
          </p:nvPr>
        </p:nvSpPr>
        <p:spPr/>
        <p:txBody>
          <a:bodyPr/>
          <a:lstStyle/>
          <a:p>
            <a:fld id="{F32B2DDB-FF1E-4D71-9040-52F4F27C69CD}" type="slidenum">
              <a:rPr lang="nl-NL" smtClean="0"/>
              <a:t>‹nr.›</a:t>
            </a:fld>
            <a:endParaRPr lang="nl-NL"/>
          </a:p>
        </p:txBody>
      </p:sp>
    </p:spTree>
    <p:extLst>
      <p:ext uri="{BB962C8B-B14F-4D97-AF65-F5344CB8AC3E}">
        <p14:creationId xmlns:p14="http://schemas.microsoft.com/office/powerpoint/2010/main" val="2958739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522165-EECF-482F-8033-A003B28678E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A6ABB29-DC58-4887-9A09-39203E200F7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2FFB4E-7DE4-4AD7-8123-8D90DF5DBACA}"/>
              </a:ext>
            </a:extLst>
          </p:cNvPr>
          <p:cNvSpPr>
            <a:spLocks noGrp="1"/>
          </p:cNvSpPr>
          <p:nvPr>
            <p:ph type="dt" sz="half" idx="10"/>
          </p:nvPr>
        </p:nvSpPr>
        <p:spPr/>
        <p:txBody>
          <a:bodyPr/>
          <a:lstStyle/>
          <a:p>
            <a:fld id="{D3304BDD-C86B-4993-9ED5-6C344B470C57}" type="datetimeFigureOut">
              <a:rPr lang="nl-NL" smtClean="0"/>
              <a:t>20-3-2023</a:t>
            </a:fld>
            <a:endParaRPr lang="nl-NL"/>
          </a:p>
        </p:txBody>
      </p:sp>
      <p:sp>
        <p:nvSpPr>
          <p:cNvPr id="5" name="Tijdelijke aanduiding voor voettekst 4">
            <a:extLst>
              <a:ext uri="{FF2B5EF4-FFF2-40B4-BE49-F238E27FC236}">
                <a16:creationId xmlns:a16="http://schemas.microsoft.com/office/drawing/2014/main" id="{4C641953-1B95-40E1-B1F5-A81105BA3A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780FB69-A37A-451C-A8E3-1EB5C0638CE5}"/>
              </a:ext>
            </a:extLst>
          </p:cNvPr>
          <p:cNvSpPr>
            <a:spLocks noGrp="1"/>
          </p:cNvSpPr>
          <p:nvPr>
            <p:ph type="sldNum" sz="quarter" idx="12"/>
          </p:nvPr>
        </p:nvSpPr>
        <p:spPr/>
        <p:txBody>
          <a:bodyPr/>
          <a:lstStyle/>
          <a:p>
            <a:fld id="{F32B2DDB-FF1E-4D71-9040-52F4F27C69CD}" type="slidenum">
              <a:rPr lang="nl-NL" smtClean="0"/>
              <a:t>‹nr.›</a:t>
            </a:fld>
            <a:endParaRPr lang="nl-NL"/>
          </a:p>
        </p:txBody>
      </p:sp>
    </p:spTree>
    <p:extLst>
      <p:ext uri="{BB962C8B-B14F-4D97-AF65-F5344CB8AC3E}">
        <p14:creationId xmlns:p14="http://schemas.microsoft.com/office/powerpoint/2010/main" val="227604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BE185A3-F1AA-4EBB-AD9B-D62B12F8A85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96F67A7-496D-430F-A945-F974AA02B90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8817102-9A08-4FC5-BA45-A09A7EBE125C}"/>
              </a:ext>
            </a:extLst>
          </p:cNvPr>
          <p:cNvSpPr>
            <a:spLocks noGrp="1"/>
          </p:cNvSpPr>
          <p:nvPr>
            <p:ph type="dt" sz="half" idx="10"/>
          </p:nvPr>
        </p:nvSpPr>
        <p:spPr/>
        <p:txBody>
          <a:bodyPr/>
          <a:lstStyle/>
          <a:p>
            <a:fld id="{D3304BDD-C86B-4993-9ED5-6C344B470C57}" type="datetimeFigureOut">
              <a:rPr lang="nl-NL" smtClean="0"/>
              <a:t>20-3-2023</a:t>
            </a:fld>
            <a:endParaRPr lang="nl-NL"/>
          </a:p>
        </p:txBody>
      </p:sp>
      <p:sp>
        <p:nvSpPr>
          <p:cNvPr id="5" name="Tijdelijke aanduiding voor voettekst 4">
            <a:extLst>
              <a:ext uri="{FF2B5EF4-FFF2-40B4-BE49-F238E27FC236}">
                <a16:creationId xmlns:a16="http://schemas.microsoft.com/office/drawing/2014/main" id="{40A0D0E6-099F-4772-987F-FEDD7BCFE70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37FBD6-4BA7-4860-A2E4-B31ACDCF41DA}"/>
              </a:ext>
            </a:extLst>
          </p:cNvPr>
          <p:cNvSpPr>
            <a:spLocks noGrp="1"/>
          </p:cNvSpPr>
          <p:nvPr>
            <p:ph type="sldNum" sz="quarter" idx="12"/>
          </p:nvPr>
        </p:nvSpPr>
        <p:spPr/>
        <p:txBody>
          <a:bodyPr/>
          <a:lstStyle/>
          <a:p>
            <a:fld id="{F32B2DDB-FF1E-4D71-9040-52F4F27C69CD}" type="slidenum">
              <a:rPr lang="nl-NL" smtClean="0"/>
              <a:t>‹nr.›</a:t>
            </a:fld>
            <a:endParaRPr lang="nl-NL"/>
          </a:p>
        </p:txBody>
      </p:sp>
    </p:spTree>
    <p:extLst>
      <p:ext uri="{BB962C8B-B14F-4D97-AF65-F5344CB8AC3E}">
        <p14:creationId xmlns:p14="http://schemas.microsoft.com/office/powerpoint/2010/main" val="176263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24384-68AD-43D1-9FE5-E2274B8984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568704C-A7C1-49E6-8902-E1624625C48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C9B3923-65E4-4D44-8CCC-9571B19959F1}"/>
              </a:ext>
            </a:extLst>
          </p:cNvPr>
          <p:cNvSpPr>
            <a:spLocks noGrp="1"/>
          </p:cNvSpPr>
          <p:nvPr>
            <p:ph type="dt" sz="half" idx="10"/>
          </p:nvPr>
        </p:nvSpPr>
        <p:spPr/>
        <p:txBody>
          <a:bodyPr/>
          <a:lstStyle/>
          <a:p>
            <a:fld id="{D3304BDD-C86B-4993-9ED5-6C344B470C57}" type="datetimeFigureOut">
              <a:rPr lang="nl-NL" smtClean="0"/>
              <a:t>20-3-2023</a:t>
            </a:fld>
            <a:endParaRPr lang="nl-NL"/>
          </a:p>
        </p:txBody>
      </p:sp>
      <p:sp>
        <p:nvSpPr>
          <p:cNvPr id="5" name="Tijdelijke aanduiding voor voettekst 4">
            <a:extLst>
              <a:ext uri="{FF2B5EF4-FFF2-40B4-BE49-F238E27FC236}">
                <a16:creationId xmlns:a16="http://schemas.microsoft.com/office/drawing/2014/main" id="{6A6AA86B-5C1A-49C4-8C99-180EB7CC36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68C43EF-23C0-4E48-B9B1-ABB3B44D2704}"/>
              </a:ext>
            </a:extLst>
          </p:cNvPr>
          <p:cNvSpPr>
            <a:spLocks noGrp="1"/>
          </p:cNvSpPr>
          <p:nvPr>
            <p:ph type="sldNum" sz="quarter" idx="12"/>
          </p:nvPr>
        </p:nvSpPr>
        <p:spPr/>
        <p:txBody>
          <a:bodyPr/>
          <a:lstStyle/>
          <a:p>
            <a:fld id="{F32B2DDB-FF1E-4D71-9040-52F4F27C69CD}" type="slidenum">
              <a:rPr lang="nl-NL" smtClean="0"/>
              <a:t>‹nr.›</a:t>
            </a:fld>
            <a:endParaRPr lang="nl-NL"/>
          </a:p>
        </p:txBody>
      </p:sp>
    </p:spTree>
    <p:extLst>
      <p:ext uri="{BB962C8B-B14F-4D97-AF65-F5344CB8AC3E}">
        <p14:creationId xmlns:p14="http://schemas.microsoft.com/office/powerpoint/2010/main" val="2878684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FC4A85-49FC-4919-92BE-480004A47DC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B37E83C-BEEF-4CEF-8430-4555ED2ECD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3EE8BE9-75FA-4211-8545-71AD0D213969}"/>
              </a:ext>
            </a:extLst>
          </p:cNvPr>
          <p:cNvSpPr>
            <a:spLocks noGrp="1"/>
          </p:cNvSpPr>
          <p:nvPr>
            <p:ph type="dt" sz="half" idx="10"/>
          </p:nvPr>
        </p:nvSpPr>
        <p:spPr/>
        <p:txBody>
          <a:bodyPr/>
          <a:lstStyle/>
          <a:p>
            <a:fld id="{D3304BDD-C86B-4993-9ED5-6C344B470C57}" type="datetimeFigureOut">
              <a:rPr lang="nl-NL" smtClean="0"/>
              <a:t>20-3-2023</a:t>
            </a:fld>
            <a:endParaRPr lang="nl-NL"/>
          </a:p>
        </p:txBody>
      </p:sp>
      <p:sp>
        <p:nvSpPr>
          <p:cNvPr id="5" name="Tijdelijke aanduiding voor voettekst 4">
            <a:extLst>
              <a:ext uri="{FF2B5EF4-FFF2-40B4-BE49-F238E27FC236}">
                <a16:creationId xmlns:a16="http://schemas.microsoft.com/office/drawing/2014/main" id="{B68DEF81-0FE1-4A3C-9D47-633D257B389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CE4B3FC-535A-4F7E-A190-4E4BC39BEE42}"/>
              </a:ext>
            </a:extLst>
          </p:cNvPr>
          <p:cNvSpPr>
            <a:spLocks noGrp="1"/>
          </p:cNvSpPr>
          <p:nvPr>
            <p:ph type="sldNum" sz="quarter" idx="12"/>
          </p:nvPr>
        </p:nvSpPr>
        <p:spPr/>
        <p:txBody>
          <a:bodyPr/>
          <a:lstStyle/>
          <a:p>
            <a:fld id="{F32B2DDB-FF1E-4D71-9040-52F4F27C69CD}" type="slidenum">
              <a:rPr lang="nl-NL" smtClean="0"/>
              <a:t>‹nr.›</a:t>
            </a:fld>
            <a:endParaRPr lang="nl-NL"/>
          </a:p>
        </p:txBody>
      </p:sp>
    </p:spTree>
    <p:extLst>
      <p:ext uri="{BB962C8B-B14F-4D97-AF65-F5344CB8AC3E}">
        <p14:creationId xmlns:p14="http://schemas.microsoft.com/office/powerpoint/2010/main" val="1805586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BAA11D-AF51-4971-AC61-F54F152AF25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252D15D-64F5-4F10-8DA6-B96F72DA5C0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67EF25B-935E-4CFB-8F58-20B51C6D2C8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667772B-9404-43BC-B905-E2CA555A2E3F}"/>
              </a:ext>
            </a:extLst>
          </p:cNvPr>
          <p:cNvSpPr>
            <a:spLocks noGrp="1"/>
          </p:cNvSpPr>
          <p:nvPr>
            <p:ph type="dt" sz="half" idx="10"/>
          </p:nvPr>
        </p:nvSpPr>
        <p:spPr/>
        <p:txBody>
          <a:bodyPr/>
          <a:lstStyle/>
          <a:p>
            <a:fld id="{D3304BDD-C86B-4993-9ED5-6C344B470C57}" type="datetimeFigureOut">
              <a:rPr lang="nl-NL" smtClean="0"/>
              <a:t>20-3-2023</a:t>
            </a:fld>
            <a:endParaRPr lang="nl-NL"/>
          </a:p>
        </p:txBody>
      </p:sp>
      <p:sp>
        <p:nvSpPr>
          <p:cNvPr id="6" name="Tijdelijke aanduiding voor voettekst 5">
            <a:extLst>
              <a:ext uri="{FF2B5EF4-FFF2-40B4-BE49-F238E27FC236}">
                <a16:creationId xmlns:a16="http://schemas.microsoft.com/office/drawing/2014/main" id="{83A79736-D019-4E3F-9775-D3BC7425554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E5C0731-4FC0-41FE-B216-4EE6E87493D7}"/>
              </a:ext>
            </a:extLst>
          </p:cNvPr>
          <p:cNvSpPr>
            <a:spLocks noGrp="1"/>
          </p:cNvSpPr>
          <p:nvPr>
            <p:ph type="sldNum" sz="quarter" idx="12"/>
          </p:nvPr>
        </p:nvSpPr>
        <p:spPr/>
        <p:txBody>
          <a:bodyPr/>
          <a:lstStyle/>
          <a:p>
            <a:fld id="{F32B2DDB-FF1E-4D71-9040-52F4F27C69CD}" type="slidenum">
              <a:rPr lang="nl-NL" smtClean="0"/>
              <a:t>‹nr.›</a:t>
            </a:fld>
            <a:endParaRPr lang="nl-NL"/>
          </a:p>
        </p:txBody>
      </p:sp>
    </p:spTree>
    <p:extLst>
      <p:ext uri="{BB962C8B-B14F-4D97-AF65-F5344CB8AC3E}">
        <p14:creationId xmlns:p14="http://schemas.microsoft.com/office/powerpoint/2010/main" val="3955675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50053D-2B42-42F9-9E79-B68CE5CEA44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EC23B76-83DE-4159-BA8D-A57D62484E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EC44FC8-8464-4959-B948-684C5AAF737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F3FA6B6-D8C1-4EE4-8A95-69F39C8D6A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398D5E2-4F28-442C-ACE8-DD6035FBA57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F2FC9E7-F4AC-473B-BC30-27B22045D5FA}"/>
              </a:ext>
            </a:extLst>
          </p:cNvPr>
          <p:cNvSpPr>
            <a:spLocks noGrp="1"/>
          </p:cNvSpPr>
          <p:nvPr>
            <p:ph type="dt" sz="half" idx="10"/>
          </p:nvPr>
        </p:nvSpPr>
        <p:spPr/>
        <p:txBody>
          <a:bodyPr/>
          <a:lstStyle/>
          <a:p>
            <a:fld id="{D3304BDD-C86B-4993-9ED5-6C344B470C57}" type="datetimeFigureOut">
              <a:rPr lang="nl-NL" smtClean="0"/>
              <a:t>20-3-2023</a:t>
            </a:fld>
            <a:endParaRPr lang="nl-NL"/>
          </a:p>
        </p:txBody>
      </p:sp>
      <p:sp>
        <p:nvSpPr>
          <p:cNvPr id="8" name="Tijdelijke aanduiding voor voettekst 7">
            <a:extLst>
              <a:ext uri="{FF2B5EF4-FFF2-40B4-BE49-F238E27FC236}">
                <a16:creationId xmlns:a16="http://schemas.microsoft.com/office/drawing/2014/main" id="{29D8FD91-6AAF-41B8-85E4-840E2903354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BA5271D-FE1F-419D-9939-37B67CFF04C0}"/>
              </a:ext>
            </a:extLst>
          </p:cNvPr>
          <p:cNvSpPr>
            <a:spLocks noGrp="1"/>
          </p:cNvSpPr>
          <p:nvPr>
            <p:ph type="sldNum" sz="quarter" idx="12"/>
          </p:nvPr>
        </p:nvSpPr>
        <p:spPr/>
        <p:txBody>
          <a:bodyPr/>
          <a:lstStyle/>
          <a:p>
            <a:fld id="{F32B2DDB-FF1E-4D71-9040-52F4F27C69CD}" type="slidenum">
              <a:rPr lang="nl-NL" smtClean="0"/>
              <a:t>‹nr.›</a:t>
            </a:fld>
            <a:endParaRPr lang="nl-NL"/>
          </a:p>
        </p:txBody>
      </p:sp>
    </p:spTree>
    <p:extLst>
      <p:ext uri="{BB962C8B-B14F-4D97-AF65-F5344CB8AC3E}">
        <p14:creationId xmlns:p14="http://schemas.microsoft.com/office/powerpoint/2010/main" val="3620078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BD61F3-4C52-4E9E-BDC9-2CF696E49F9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96D2D3A-3C0C-4B9D-B825-FBAB7AE96708}"/>
              </a:ext>
            </a:extLst>
          </p:cNvPr>
          <p:cNvSpPr>
            <a:spLocks noGrp="1"/>
          </p:cNvSpPr>
          <p:nvPr>
            <p:ph type="dt" sz="half" idx="10"/>
          </p:nvPr>
        </p:nvSpPr>
        <p:spPr/>
        <p:txBody>
          <a:bodyPr/>
          <a:lstStyle/>
          <a:p>
            <a:fld id="{D3304BDD-C86B-4993-9ED5-6C344B470C57}" type="datetimeFigureOut">
              <a:rPr lang="nl-NL" smtClean="0"/>
              <a:t>20-3-2023</a:t>
            </a:fld>
            <a:endParaRPr lang="nl-NL"/>
          </a:p>
        </p:txBody>
      </p:sp>
      <p:sp>
        <p:nvSpPr>
          <p:cNvPr id="4" name="Tijdelijke aanduiding voor voettekst 3">
            <a:extLst>
              <a:ext uri="{FF2B5EF4-FFF2-40B4-BE49-F238E27FC236}">
                <a16:creationId xmlns:a16="http://schemas.microsoft.com/office/drawing/2014/main" id="{4A639D88-923E-4851-B0FD-B58AF537D6E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EDD82EF-35C6-4A25-81CA-1674EFC77CEC}"/>
              </a:ext>
            </a:extLst>
          </p:cNvPr>
          <p:cNvSpPr>
            <a:spLocks noGrp="1"/>
          </p:cNvSpPr>
          <p:nvPr>
            <p:ph type="sldNum" sz="quarter" idx="12"/>
          </p:nvPr>
        </p:nvSpPr>
        <p:spPr/>
        <p:txBody>
          <a:bodyPr/>
          <a:lstStyle/>
          <a:p>
            <a:fld id="{F32B2DDB-FF1E-4D71-9040-52F4F27C69CD}" type="slidenum">
              <a:rPr lang="nl-NL" smtClean="0"/>
              <a:t>‹nr.›</a:t>
            </a:fld>
            <a:endParaRPr lang="nl-NL"/>
          </a:p>
        </p:txBody>
      </p:sp>
    </p:spTree>
    <p:extLst>
      <p:ext uri="{BB962C8B-B14F-4D97-AF65-F5344CB8AC3E}">
        <p14:creationId xmlns:p14="http://schemas.microsoft.com/office/powerpoint/2010/main" val="191639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37B0B3B-476B-4C3C-9999-998836619AC1}"/>
              </a:ext>
            </a:extLst>
          </p:cNvPr>
          <p:cNvSpPr>
            <a:spLocks noGrp="1"/>
          </p:cNvSpPr>
          <p:nvPr>
            <p:ph type="dt" sz="half" idx="10"/>
          </p:nvPr>
        </p:nvSpPr>
        <p:spPr/>
        <p:txBody>
          <a:bodyPr/>
          <a:lstStyle/>
          <a:p>
            <a:fld id="{D3304BDD-C86B-4993-9ED5-6C344B470C57}" type="datetimeFigureOut">
              <a:rPr lang="nl-NL" smtClean="0"/>
              <a:t>20-3-2023</a:t>
            </a:fld>
            <a:endParaRPr lang="nl-NL"/>
          </a:p>
        </p:txBody>
      </p:sp>
      <p:sp>
        <p:nvSpPr>
          <p:cNvPr id="3" name="Tijdelijke aanduiding voor voettekst 2">
            <a:extLst>
              <a:ext uri="{FF2B5EF4-FFF2-40B4-BE49-F238E27FC236}">
                <a16:creationId xmlns:a16="http://schemas.microsoft.com/office/drawing/2014/main" id="{8EDD1129-5EEF-4386-B104-7E6487B9B77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4CCE9CC-3186-4E5C-90EE-2BF4951F515E}"/>
              </a:ext>
            </a:extLst>
          </p:cNvPr>
          <p:cNvSpPr>
            <a:spLocks noGrp="1"/>
          </p:cNvSpPr>
          <p:nvPr>
            <p:ph type="sldNum" sz="quarter" idx="12"/>
          </p:nvPr>
        </p:nvSpPr>
        <p:spPr/>
        <p:txBody>
          <a:bodyPr/>
          <a:lstStyle/>
          <a:p>
            <a:fld id="{F32B2DDB-FF1E-4D71-9040-52F4F27C69CD}" type="slidenum">
              <a:rPr lang="nl-NL" smtClean="0"/>
              <a:t>‹nr.›</a:t>
            </a:fld>
            <a:endParaRPr lang="nl-NL"/>
          </a:p>
        </p:txBody>
      </p:sp>
    </p:spTree>
    <p:extLst>
      <p:ext uri="{BB962C8B-B14F-4D97-AF65-F5344CB8AC3E}">
        <p14:creationId xmlns:p14="http://schemas.microsoft.com/office/powerpoint/2010/main" val="314699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6AA07-4122-44E0-A9E0-C094A3EC720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A1B9724-284E-4747-9CF0-DB1F51281D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AC1B9F8-2B80-4F34-9675-32FAFE82D8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496833F-573A-4E5D-B95E-D0ACACA3261F}"/>
              </a:ext>
            </a:extLst>
          </p:cNvPr>
          <p:cNvSpPr>
            <a:spLocks noGrp="1"/>
          </p:cNvSpPr>
          <p:nvPr>
            <p:ph type="dt" sz="half" idx="10"/>
          </p:nvPr>
        </p:nvSpPr>
        <p:spPr/>
        <p:txBody>
          <a:bodyPr/>
          <a:lstStyle/>
          <a:p>
            <a:fld id="{D3304BDD-C86B-4993-9ED5-6C344B470C57}" type="datetimeFigureOut">
              <a:rPr lang="nl-NL" smtClean="0"/>
              <a:t>20-3-2023</a:t>
            </a:fld>
            <a:endParaRPr lang="nl-NL"/>
          </a:p>
        </p:txBody>
      </p:sp>
      <p:sp>
        <p:nvSpPr>
          <p:cNvPr id="6" name="Tijdelijke aanduiding voor voettekst 5">
            <a:extLst>
              <a:ext uri="{FF2B5EF4-FFF2-40B4-BE49-F238E27FC236}">
                <a16:creationId xmlns:a16="http://schemas.microsoft.com/office/drawing/2014/main" id="{2BA23483-0CFB-4F10-B1D4-A6F1D74C982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C339837-ACED-40BC-8206-7D7F837B0F7F}"/>
              </a:ext>
            </a:extLst>
          </p:cNvPr>
          <p:cNvSpPr>
            <a:spLocks noGrp="1"/>
          </p:cNvSpPr>
          <p:nvPr>
            <p:ph type="sldNum" sz="quarter" idx="12"/>
          </p:nvPr>
        </p:nvSpPr>
        <p:spPr/>
        <p:txBody>
          <a:bodyPr/>
          <a:lstStyle/>
          <a:p>
            <a:fld id="{F32B2DDB-FF1E-4D71-9040-52F4F27C69CD}" type="slidenum">
              <a:rPr lang="nl-NL" smtClean="0"/>
              <a:t>‹nr.›</a:t>
            </a:fld>
            <a:endParaRPr lang="nl-NL"/>
          </a:p>
        </p:txBody>
      </p:sp>
    </p:spTree>
    <p:extLst>
      <p:ext uri="{BB962C8B-B14F-4D97-AF65-F5344CB8AC3E}">
        <p14:creationId xmlns:p14="http://schemas.microsoft.com/office/powerpoint/2010/main" val="354810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75086C-87AB-4696-B394-3D230AECC42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ECDAE65-122B-4D8E-93E1-4477DD19C3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E3227D8-F553-4E29-A3A9-BE842DF351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18ACF25-1315-4647-B1DA-D5FEC751A8D9}"/>
              </a:ext>
            </a:extLst>
          </p:cNvPr>
          <p:cNvSpPr>
            <a:spLocks noGrp="1"/>
          </p:cNvSpPr>
          <p:nvPr>
            <p:ph type="dt" sz="half" idx="10"/>
          </p:nvPr>
        </p:nvSpPr>
        <p:spPr/>
        <p:txBody>
          <a:bodyPr/>
          <a:lstStyle/>
          <a:p>
            <a:fld id="{D3304BDD-C86B-4993-9ED5-6C344B470C57}" type="datetimeFigureOut">
              <a:rPr lang="nl-NL" smtClean="0"/>
              <a:t>20-3-2023</a:t>
            </a:fld>
            <a:endParaRPr lang="nl-NL"/>
          </a:p>
        </p:txBody>
      </p:sp>
      <p:sp>
        <p:nvSpPr>
          <p:cNvPr id="6" name="Tijdelijke aanduiding voor voettekst 5">
            <a:extLst>
              <a:ext uri="{FF2B5EF4-FFF2-40B4-BE49-F238E27FC236}">
                <a16:creationId xmlns:a16="http://schemas.microsoft.com/office/drawing/2014/main" id="{57ADB462-3644-46C6-9BEC-B4269747110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076BEF1-3BD5-44BE-B42D-10801578F8D1}"/>
              </a:ext>
            </a:extLst>
          </p:cNvPr>
          <p:cNvSpPr>
            <a:spLocks noGrp="1"/>
          </p:cNvSpPr>
          <p:nvPr>
            <p:ph type="sldNum" sz="quarter" idx="12"/>
          </p:nvPr>
        </p:nvSpPr>
        <p:spPr/>
        <p:txBody>
          <a:bodyPr/>
          <a:lstStyle/>
          <a:p>
            <a:fld id="{F32B2DDB-FF1E-4D71-9040-52F4F27C69CD}" type="slidenum">
              <a:rPr lang="nl-NL" smtClean="0"/>
              <a:t>‹nr.›</a:t>
            </a:fld>
            <a:endParaRPr lang="nl-NL"/>
          </a:p>
        </p:txBody>
      </p:sp>
    </p:spTree>
    <p:extLst>
      <p:ext uri="{BB962C8B-B14F-4D97-AF65-F5344CB8AC3E}">
        <p14:creationId xmlns:p14="http://schemas.microsoft.com/office/powerpoint/2010/main" val="3479549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FAD0A1B-9DE0-4A16-AEB8-464537EF28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ED85766-A41E-4E3C-8609-F5D36A3A59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CFCED7E-9659-49F8-A600-74E400F43B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04BDD-C86B-4993-9ED5-6C344B470C57}" type="datetimeFigureOut">
              <a:rPr lang="nl-NL" smtClean="0"/>
              <a:t>20-3-2023</a:t>
            </a:fld>
            <a:endParaRPr lang="nl-NL"/>
          </a:p>
        </p:txBody>
      </p:sp>
      <p:sp>
        <p:nvSpPr>
          <p:cNvPr id="5" name="Tijdelijke aanduiding voor voettekst 4">
            <a:extLst>
              <a:ext uri="{FF2B5EF4-FFF2-40B4-BE49-F238E27FC236}">
                <a16:creationId xmlns:a16="http://schemas.microsoft.com/office/drawing/2014/main" id="{E956B08D-392A-4D09-8B2F-DB817C687C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EA7181A-AA86-4876-9B0D-CD8143E38B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B2DDB-FF1E-4D71-9040-52F4F27C69CD}" type="slidenum">
              <a:rPr lang="nl-NL" smtClean="0"/>
              <a:t>‹nr.›</a:t>
            </a:fld>
            <a:endParaRPr lang="nl-NL"/>
          </a:p>
        </p:txBody>
      </p:sp>
    </p:spTree>
    <p:extLst>
      <p:ext uri="{BB962C8B-B14F-4D97-AF65-F5344CB8AC3E}">
        <p14:creationId xmlns:p14="http://schemas.microsoft.com/office/powerpoint/2010/main" val="3157979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C20B3DD-FCEE-4701-B8DC-56A5A209EEB2}"/>
              </a:ext>
            </a:extLst>
          </p:cNvPr>
          <p:cNvPicPr>
            <a:picLocks noChangeAspect="1"/>
          </p:cNvPicPr>
          <p:nvPr/>
        </p:nvPicPr>
        <p:blipFill>
          <a:blip r:embed="rId2"/>
          <a:stretch>
            <a:fillRect/>
          </a:stretch>
        </p:blipFill>
        <p:spPr>
          <a:xfrm>
            <a:off x="7069376" y="0"/>
            <a:ext cx="5122624" cy="6900145"/>
          </a:xfrm>
          <a:prstGeom prst="rect">
            <a:avLst/>
          </a:prstGeom>
        </p:spPr>
      </p:pic>
      <p:sp>
        <p:nvSpPr>
          <p:cNvPr id="4" name="Tekstvak 3">
            <a:extLst>
              <a:ext uri="{FF2B5EF4-FFF2-40B4-BE49-F238E27FC236}">
                <a16:creationId xmlns:a16="http://schemas.microsoft.com/office/drawing/2014/main" id="{B40DDBBC-B791-4305-A877-F8B746661B0D}"/>
              </a:ext>
            </a:extLst>
          </p:cNvPr>
          <p:cNvSpPr txBox="1"/>
          <p:nvPr/>
        </p:nvSpPr>
        <p:spPr>
          <a:xfrm>
            <a:off x="702365" y="768626"/>
            <a:ext cx="5658678" cy="4278094"/>
          </a:xfrm>
          <a:prstGeom prst="rect">
            <a:avLst/>
          </a:prstGeom>
          <a:noFill/>
        </p:spPr>
        <p:txBody>
          <a:bodyPr wrap="square" rtlCol="0">
            <a:spAutoFit/>
          </a:bodyPr>
          <a:lstStyle/>
          <a:p>
            <a:r>
              <a:rPr lang="nl-NL" sz="4000" b="1" dirty="0">
                <a:solidFill>
                  <a:srgbClr val="002060"/>
                </a:solidFill>
              </a:rPr>
              <a:t>Steden en burgers in de Lage Landen, 1050-1700</a:t>
            </a:r>
          </a:p>
          <a:p>
            <a:endParaRPr lang="nl-NL" sz="4000" b="1" dirty="0">
              <a:solidFill>
                <a:srgbClr val="002060"/>
              </a:solidFill>
            </a:endParaRPr>
          </a:p>
          <a:p>
            <a:endParaRPr lang="nl-NL" sz="4000" b="1" dirty="0">
              <a:solidFill>
                <a:srgbClr val="002060"/>
              </a:solidFill>
            </a:endParaRPr>
          </a:p>
          <a:p>
            <a:r>
              <a:rPr lang="nl-NL" sz="2800" b="1" dirty="0">
                <a:solidFill>
                  <a:srgbClr val="002060"/>
                </a:solidFill>
              </a:rPr>
              <a:t>Leidende vraag 3</a:t>
            </a:r>
            <a:endParaRPr lang="nl-NL" sz="4000" b="1" dirty="0">
              <a:solidFill>
                <a:srgbClr val="002060"/>
              </a:solidFill>
            </a:endParaRPr>
          </a:p>
          <a:p>
            <a:r>
              <a:rPr lang="nl-NL" sz="2800" b="1" dirty="0">
                <a:solidFill>
                  <a:srgbClr val="002060"/>
                </a:solidFill>
              </a:rPr>
              <a:t>In hoeverre bepaalde de burgerij de ontwikkelingen in de Republiek in de Gouden Eeuw? 1602-1700</a:t>
            </a:r>
          </a:p>
        </p:txBody>
      </p:sp>
    </p:spTree>
    <p:extLst>
      <p:ext uri="{BB962C8B-B14F-4D97-AF65-F5344CB8AC3E}">
        <p14:creationId xmlns:p14="http://schemas.microsoft.com/office/powerpoint/2010/main" val="3766348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A246D41-BB83-4746-BB52-109ECB6A8D2A}"/>
              </a:ext>
            </a:extLst>
          </p:cNvPr>
          <p:cNvSpPr txBox="1"/>
          <p:nvPr/>
        </p:nvSpPr>
        <p:spPr>
          <a:xfrm>
            <a:off x="225287" y="251791"/>
            <a:ext cx="4174435" cy="400110"/>
          </a:xfrm>
          <a:prstGeom prst="rect">
            <a:avLst/>
          </a:prstGeom>
          <a:noFill/>
        </p:spPr>
        <p:txBody>
          <a:bodyPr wrap="square" rtlCol="0">
            <a:spAutoFit/>
          </a:bodyPr>
          <a:lstStyle/>
          <a:p>
            <a:r>
              <a:rPr lang="nl-NL" sz="2000" b="1" dirty="0"/>
              <a:t>1648 en daarna</a:t>
            </a:r>
          </a:p>
        </p:txBody>
      </p:sp>
      <p:sp>
        <p:nvSpPr>
          <p:cNvPr id="3" name="Tekstvak 2">
            <a:extLst>
              <a:ext uri="{FF2B5EF4-FFF2-40B4-BE49-F238E27FC236}">
                <a16:creationId xmlns:a16="http://schemas.microsoft.com/office/drawing/2014/main" id="{401D41A4-D2CD-4EBB-8201-99EA4EC0EDC0}"/>
              </a:ext>
            </a:extLst>
          </p:cNvPr>
          <p:cNvSpPr txBox="1"/>
          <p:nvPr/>
        </p:nvSpPr>
        <p:spPr>
          <a:xfrm>
            <a:off x="225286" y="899611"/>
            <a:ext cx="4174435" cy="1015663"/>
          </a:xfrm>
          <a:prstGeom prst="rect">
            <a:avLst/>
          </a:prstGeom>
          <a:noFill/>
        </p:spPr>
        <p:txBody>
          <a:bodyPr wrap="square" rtlCol="0">
            <a:spAutoFit/>
          </a:bodyPr>
          <a:lstStyle/>
          <a:p>
            <a:r>
              <a:rPr lang="nl-NL" sz="2000" dirty="0"/>
              <a:t>Vrede van Münster.</a:t>
            </a:r>
          </a:p>
          <a:p>
            <a:pPr marL="342900" indent="-342900">
              <a:buFont typeface="Arial" panose="020B0604020202020204" pitchFamily="34" charset="0"/>
              <a:buChar char="•"/>
            </a:pPr>
            <a:r>
              <a:rPr lang="nl-NL" sz="2000" dirty="0"/>
              <a:t>Einde Tachtigjarige Oorlog.</a:t>
            </a:r>
          </a:p>
          <a:p>
            <a:pPr marL="342900" indent="-342900">
              <a:buFont typeface="Arial" panose="020B0604020202020204" pitchFamily="34" charset="0"/>
              <a:buChar char="•"/>
            </a:pPr>
            <a:r>
              <a:rPr lang="nl-NL" sz="2000" dirty="0"/>
              <a:t>Einde Dertigjarige Oorlog.</a:t>
            </a:r>
          </a:p>
        </p:txBody>
      </p:sp>
      <p:sp>
        <p:nvSpPr>
          <p:cNvPr id="4" name="Tekstvak 3">
            <a:extLst>
              <a:ext uri="{FF2B5EF4-FFF2-40B4-BE49-F238E27FC236}">
                <a16:creationId xmlns:a16="http://schemas.microsoft.com/office/drawing/2014/main" id="{2ED462B6-4153-42A1-803F-C573DA84FBF6}"/>
              </a:ext>
            </a:extLst>
          </p:cNvPr>
          <p:cNvSpPr txBox="1"/>
          <p:nvPr/>
        </p:nvSpPr>
        <p:spPr>
          <a:xfrm>
            <a:off x="4253947" y="899611"/>
            <a:ext cx="7938053" cy="400110"/>
          </a:xfrm>
          <a:prstGeom prst="rect">
            <a:avLst/>
          </a:prstGeom>
          <a:noFill/>
        </p:spPr>
        <p:txBody>
          <a:bodyPr wrap="square" rtlCol="0">
            <a:spAutoFit/>
          </a:bodyPr>
          <a:lstStyle/>
          <a:p>
            <a:r>
              <a:rPr lang="nl-NL" sz="2000" dirty="0"/>
              <a:t>Conflicten tussen Oranjegezinden (ook: Prinsgezinden) en </a:t>
            </a:r>
            <a:r>
              <a:rPr lang="nl-NL" sz="2000" dirty="0" err="1"/>
              <a:t>Staatsgezinden</a:t>
            </a:r>
            <a:r>
              <a:rPr lang="nl-NL" sz="2000" dirty="0"/>
              <a:t>.</a:t>
            </a:r>
          </a:p>
        </p:txBody>
      </p:sp>
      <p:sp>
        <p:nvSpPr>
          <p:cNvPr id="5" name="Hart 4">
            <a:extLst>
              <a:ext uri="{FF2B5EF4-FFF2-40B4-BE49-F238E27FC236}">
                <a16:creationId xmlns:a16="http://schemas.microsoft.com/office/drawing/2014/main" id="{99E7D3E9-608C-4C46-A839-72E457AA4411}"/>
              </a:ext>
            </a:extLst>
          </p:cNvPr>
          <p:cNvSpPr/>
          <p:nvPr/>
        </p:nvSpPr>
        <p:spPr>
          <a:xfrm>
            <a:off x="6864626" y="1915274"/>
            <a:ext cx="331304" cy="24483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Hart 5">
            <a:extLst>
              <a:ext uri="{FF2B5EF4-FFF2-40B4-BE49-F238E27FC236}">
                <a16:creationId xmlns:a16="http://schemas.microsoft.com/office/drawing/2014/main" id="{BC78110A-F90B-4B37-AA2B-4FB2B8111325}"/>
              </a:ext>
            </a:extLst>
          </p:cNvPr>
          <p:cNvSpPr/>
          <p:nvPr/>
        </p:nvSpPr>
        <p:spPr>
          <a:xfrm>
            <a:off x="11224591" y="1915274"/>
            <a:ext cx="331304" cy="24483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E9666165-A6CB-42E3-A1D4-96272BBF25CC}"/>
              </a:ext>
            </a:extLst>
          </p:cNvPr>
          <p:cNvSpPr txBox="1"/>
          <p:nvPr/>
        </p:nvSpPr>
        <p:spPr>
          <a:xfrm>
            <a:off x="6139070" y="1510435"/>
            <a:ext cx="5897217" cy="984885"/>
          </a:xfrm>
          <a:prstGeom prst="rect">
            <a:avLst/>
          </a:prstGeom>
          <a:noFill/>
        </p:spPr>
        <p:txBody>
          <a:bodyPr wrap="square" rtlCol="0">
            <a:spAutoFit/>
          </a:bodyPr>
          <a:lstStyle/>
          <a:p>
            <a:r>
              <a:rPr lang="nl-NL" sz="2000" dirty="0"/>
              <a:t>Stadhouder			         Regenten</a:t>
            </a:r>
          </a:p>
          <a:p>
            <a:r>
              <a:rPr lang="nl-NL" sz="2000" dirty="0"/>
              <a:t>Leger 				         Marine</a:t>
            </a:r>
          </a:p>
          <a:p>
            <a:r>
              <a:rPr lang="nl-NL" sz="1800" dirty="0"/>
              <a:t>		</a:t>
            </a:r>
            <a:endParaRPr lang="nl-NL" dirty="0"/>
          </a:p>
        </p:txBody>
      </p:sp>
      <p:sp>
        <p:nvSpPr>
          <p:cNvPr id="8" name="Rechthoek 7">
            <a:extLst>
              <a:ext uri="{FF2B5EF4-FFF2-40B4-BE49-F238E27FC236}">
                <a16:creationId xmlns:a16="http://schemas.microsoft.com/office/drawing/2014/main" id="{57BCF623-2AFC-4991-BE17-E33B82326542}"/>
              </a:ext>
            </a:extLst>
          </p:cNvPr>
          <p:cNvSpPr/>
          <p:nvPr/>
        </p:nvSpPr>
        <p:spPr>
          <a:xfrm>
            <a:off x="6096000" y="938523"/>
            <a:ext cx="1802296" cy="16327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07F52E43-7944-493B-B684-FB87D09BF6D2}"/>
              </a:ext>
            </a:extLst>
          </p:cNvPr>
          <p:cNvSpPr/>
          <p:nvPr/>
        </p:nvSpPr>
        <p:spPr>
          <a:xfrm>
            <a:off x="10277061" y="880884"/>
            <a:ext cx="1802296" cy="16327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A9050691-0D26-4FAA-8AF3-DB0758930393}"/>
              </a:ext>
            </a:extLst>
          </p:cNvPr>
          <p:cNvSpPr txBox="1"/>
          <p:nvPr/>
        </p:nvSpPr>
        <p:spPr>
          <a:xfrm>
            <a:off x="225286" y="3429000"/>
            <a:ext cx="6149010" cy="2246769"/>
          </a:xfrm>
          <a:prstGeom prst="rect">
            <a:avLst/>
          </a:prstGeom>
          <a:noFill/>
        </p:spPr>
        <p:txBody>
          <a:bodyPr wrap="square" rtlCol="0">
            <a:spAutoFit/>
          </a:bodyPr>
          <a:lstStyle/>
          <a:p>
            <a:pPr marL="342900" indent="-342900">
              <a:buFont typeface="Arial" panose="020B0604020202020204" pitchFamily="34" charset="0"/>
              <a:buChar char="•"/>
            </a:pPr>
            <a:r>
              <a:rPr lang="nl-NL" sz="2000" dirty="0"/>
              <a:t>Bestuur en politiek raken minder vervlochten, doordat steeds meer regenten uit de handel gaan.</a:t>
            </a:r>
          </a:p>
          <a:p>
            <a:pPr marL="342900" indent="-342900">
              <a:buFont typeface="Arial" panose="020B0604020202020204" pitchFamily="34" charset="0"/>
              <a:buChar char="•"/>
            </a:pPr>
            <a:r>
              <a:rPr lang="nl-NL" sz="2000" dirty="0"/>
              <a:t>Het conflict in de Republiek zorgt voor destabilisatie.</a:t>
            </a:r>
          </a:p>
          <a:p>
            <a:pPr marL="342900" indent="-342900">
              <a:buFont typeface="Arial" panose="020B0604020202020204" pitchFamily="34" charset="0"/>
              <a:buChar char="•"/>
            </a:pPr>
            <a:r>
              <a:rPr lang="nl-NL" sz="2000" dirty="0"/>
              <a:t>Het Duitse Rijk herstelt.</a:t>
            </a:r>
          </a:p>
          <a:p>
            <a:pPr marL="342900" indent="-342900">
              <a:buFont typeface="Arial" panose="020B0604020202020204" pitchFamily="34" charset="0"/>
              <a:buChar char="•"/>
            </a:pPr>
            <a:r>
              <a:rPr lang="nl-NL" sz="2000" dirty="0"/>
              <a:t>Frankrijk wordt sterker.</a:t>
            </a:r>
          </a:p>
          <a:p>
            <a:pPr marL="342900" indent="-342900">
              <a:buFont typeface="Arial" panose="020B0604020202020204" pitchFamily="34" charset="0"/>
              <a:buChar char="•"/>
            </a:pPr>
            <a:r>
              <a:rPr lang="nl-NL" sz="2000" dirty="0"/>
              <a:t>Engeland herstelt.</a:t>
            </a:r>
          </a:p>
          <a:p>
            <a:pPr marL="342900" indent="-342900">
              <a:buFont typeface="Arial" panose="020B0604020202020204" pitchFamily="34" charset="0"/>
              <a:buChar char="•"/>
            </a:pPr>
            <a:endParaRPr lang="nl-NL" sz="2000" dirty="0"/>
          </a:p>
        </p:txBody>
      </p:sp>
      <p:sp>
        <p:nvSpPr>
          <p:cNvPr id="12" name="Rechteraccolade 11">
            <a:extLst>
              <a:ext uri="{FF2B5EF4-FFF2-40B4-BE49-F238E27FC236}">
                <a16:creationId xmlns:a16="http://schemas.microsoft.com/office/drawing/2014/main" id="{00BD38CC-4861-451D-8997-60D659934893}"/>
              </a:ext>
            </a:extLst>
          </p:cNvPr>
          <p:cNvSpPr/>
          <p:nvPr/>
        </p:nvSpPr>
        <p:spPr>
          <a:xfrm>
            <a:off x="3180522" y="4757530"/>
            <a:ext cx="212035" cy="5698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3" name="Tekstvak 12">
            <a:extLst>
              <a:ext uri="{FF2B5EF4-FFF2-40B4-BE49-F238E27FC236}">
                <a16:creationId xmlns:a16="http://schemas.microsoft.com/office/drawing/2014/main" id="{EA2F908C-5174-462F-808A-1054D1469ABD}"/>
              </a:ext>
            </a:extLst>
          </p:cNvPr>
          <p:cNvSpPr txBox="1"/>
          <p:nvPr/>
        </p:nvSpPr>
        <p:spPr>
          <a:xfrm>
            <a:off x="3597965" y="4757530"/>
            <a:ext cx="6679096" cy="1015663"/>
          </a:xfrm>
          <a:prstGeom prst="rect">
            <a:avLst/>
          </a:prstGeom>
          <a:noFill/>
          <a:ln>
            <a:solidFill>
              <a:srgbClr val="0070C0"/>
            </a:solidFill>
          </a:ln>
        </p:spPr>
        <p:txBody>
          <a:bodyPr wrap="square" rtlCol="0">
            <a:spAutoFit/>
          </a:bodyPr>
          <a:lstStyle/>
          <a:p>
            <a:r>
              <a:rPr lang="nl-NL" sz="2000" dirty="0"/>
              <a:t>Invoering mercantilistische (protectionistische) maatregelen.</a:t>
            </a:r>
          </a:p>
          <a:p>
            <a:pPr marL="342900" indent="-342900">
              <a:buFont typeface="Arial" panose="020B0604020202020204" pitchFamily="34" charset="0"/>
              <a:buChar char="•"/>
            </a:pPr>
            <a:r>
              <a:rPr lang="nl-NL" sz="2000" dirty="0"/>
              <a:t>Acte van Navigatie (1651): geen directe handel meer tussen de Republiek en Engeland, inclusief Engelse koloniën. </a:t>
            </a:r>
          </a:p>
        </p:txBody>
      </p:sp>
    </p:spTree>
    <p:extLst>
      <p:ext uri="{BB962C8B-B14F-4D97-AF65-F5344CB8AC3E}">
        <p14:creationId xmlns:p14="http://schemas.microsoft.com/office/powerpoint/2010/main" val="278388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8" grpId="0" animBg="1"/>
      <p:bldP spid="9" grpId="0" animBg="1"/>
      <p:bldP spid="10" grpId="0"/>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DF30FE0-52B5-45A4-B577-E01A077AD9B5}"/>
              </a:ext>
            </a:extLst>
          </p:cNvPr>
          <p:cNvPicPr>
            <a:picLocks noChangeAspect="1"/>
          </p:cNvPicPr>
          <p:nvPr/>
        </p:nvPicPr>
        <p:blipFill>
          <a:blip r:embed="rId2"/>
          <a:stretch>
            <a:fillRect/>
          </a:stretch>
        </p:blipFill>
        <p:spPr>
          <a:xfrm>
            <a:off x="5101514" y="983463"/>
            <a:ext cx="6672672" cy="5510101"/>
          </a:xfrm>
          <a:prstGeom prst="rect">
            <a:avLst/>
          </a:prstGeom>
        </p:spPr>
      </p:pic>
      <p:sp>
        <p:nvSpPr>
          <p:cNvPr id="4" name="Tekstvak 3">
            <a:extLst>
              <a:ext uri="{FF2B5EF4-FFF2-40B4-BE49-F238E27FC236}">
                <a16:creationId xmlns:a16="http://schemas.microsoft.com/office/drawing/2014/main" id="{FCDFEAA3-3892-40AC-BC57-02881361E1FC}"/>
              </a:ext>
            </a:extLst>
          </p:cNvPr>
          <p:cNvSpPr txBox="1"/>
          <p:nvPr/>
        </p:nvSpPr>
        <p:spPr>
          <a:xfrm>
            <a:off x="134599" y="166569"/>
            <a:ext cx="2889547" cy="400110"/>
          </a:xfrm>
          <a:prstGeom prst="rect">
            <a:avLst/>
          </a:prstGeom>
          <a:noFill/>
        </p:spPr>
        <p:txBody>
          <a:bodyPr wrap="square" rtlCol="0">
            <a:spAutoFit/>
          </a:bodyPr>
          <a:lstStyle/>
          <a:p>
            <a:r>
              <a:rPr lang="nl-NL" sz="2000" b="1" dirty="0"/>
              <a:t>Maar toch…</a:t>
            </a:r>
          </a:p>
        </p:txBody>
      </p:sp>
      <p:sp>
        <p:nvSpPr>
          <p:cNvPr id="5" name="Tekstvak 4">
            <a:extLst>
              <a:ext uri="{FF2B5EF4-FFF2-40B4-BE49-F238E27FC236}">
                <a16:creationId xmlns:a16="http://schemas.microsoft.com/office/drawing/2014/main" id="{695AE547-35E8-475C-ADEF-FCFF2E3021D4}"/>
              </a:ext>
            </a:extLst>
          </p:cNvPr>
          <p:cNvSpPr txBox="1"/>
          <p:nvPr/>
        </p:nvSpPr>
        <p:spPr>
          <a:xfrm>
            <a:off x="134599" y="813683"/>
            <a:ext cx="4440051" cy="707886"/>
          </a:xfrm>
          <a:prstGeom prst="rect">
            <a:avLst/>
          </a:prstGeom>
          <a:noFill/>
        </p:spPr>
        <p:txBody>
          <a:bodyPr wrap="square" rtlCol="0">
            <a:spAutoFit/>
          </a:bodyPr>
          <a:lstStyle/>
          <a:p>
            <a:r>
              <a:rPr lang="nl-NL" sz="2000" dirty="0"/>
              <a:t>1672 Rampjaar; bevestiging van ondergangsgevoelens.</a:t>
            </a:r>
          </a:p>
        </p:txBody>
      </p:sp>
      <p:sp>
        <p:nvSpPr>
          <p:cNvPr id="6" name="Tekstvak 5">
            <a:extLst>
              <a:ext uri="{FF2B5EF4-FFF2-40B4-BE49-F238E27FC236}">
                <a16:creationId xmlns:a16="http://schemas.microsoft.com/office/drawing/2014/main" id="{20582F82-1E83-4B3C-AEE4-D0ECE265B3EB}"/>
              </a:ext>
            </a:extLst>
          </p:cNvPr>
          <p:cNvSpPr txBox="1"/>
          <p:nvPr/>
        </p:nvSpPr>
        <p:spPr>
          <a:xfrm>
            <a:off x="134599" y="1879667"/>
            <a:ext cx="4440051" cy="1015663"/>
          </a:xfrm>
          <a:prstGeom prst="rect">
            <a:avLst/>
          </a:prstGeom>
          <a:noFill/>
        </p:spPr>
        <p:txBody>
          <a:bodyPr wrap="square" rtlCol="0">
            <a:spAutoFit/>
          </a:bodyPr>
          <a:lstStyle/>
          <a:p>
            <a:r>
              <a:rPr lang="nl-NL" sz="2000" dirty="0"/>
              <a:t>Maar er is geen totale ineenstorting. </a:t>
            </a:r>
          </a:p>
          <a:p>
            <a:endParaRPr lang="nl-NL" sz="2000" dirty="0"/>
          </a:p>
          <a:p>
            <a:r>
              <a:rPr lang="nl-NL" sz="2000" dirty="0"/>
              <a:t>Van Gouden Eeuw naar Zilveren Eeuw?</a:t>
            </a:r>
          </a:p>
        </p:txBody>
      </p:sp>
    </p:spTree>
    <p:extLst>
      <p:ext uri="{BB962C8B-B14F-4D97-AF65-F5344CB8AC3E}">
        <p14:creationId xmlns:p14="http://schemas.microsoft.com/office/powerpoint/2010/main" val="253651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7B0324CD-F4C6-4C2D-A5C1-95B0752286B5}"/>
              </a:ext>
            </a:extLst>
          </p:cNvPr>
          <p:cNvSpPr txBox="1"/>
          <p:nvPr/>
        </p:nvSpPr>
        <p:spPr>
          <a:xfrm>
            <a:off x="3048000" y="2339706"/>
            <a:ext cx="6096000" cy="2246769"/>
          </a:xfrm>
          <a:prstGeom prst="rect">
            <a:avLst/>
          </a:prstGeom>
          <a:noFill/>
          <a:ln>
            <a:solidFill>
              <a:schemeClr val="accent1"/>
            </a:solidFill>
          </a:ln>
        </p:spPr>
        <p:txBody>
          <a:bodyPr wrap="square">
            <a:spAutoFit/>
          </a:bodyPr>
          <a:lstStyle/>
          <a:p>
            <a:pPr algn="l"/>
            <a:r>
              <a:rPr lang="nl-NL" sz="2000" b="1" i="0" u="none" strike="noStrike" baseline="0" dirty="0"/>
              <a:t>Kenmerkende aspecten</a:t>
            </a:r>
          </a:p>
          <a:p>
            <a:pPr algn="l"/>
            <a:r>
              <a:rPr lang="nl-NL" sz="2000" b="0" i="0" u="none" strike="noStrike" baseline="0" dirty="0"/>
              <a:t>23 Het streven van vorsten naar absolute macht.</a:t>
            </a:r>
          </a:p>
          <a:p>
            <a:pPr algn="l"/>
            <a:r>
              <a:rPr lang="nl-NL" sz="2000" b="0" i="0" u="none" strike="noStrike" baseline="0" dirty="0"/>
              <a:t>24 De bijzondere plaats in staatkundig opzicht en de bloei in economisch en cultureel opzicht van de Nederlandse Republiek.</a:t>
            </a:r>
          </a:p>
          <a:p>
            <a:pPr algn="l"/>
            <a:r>
              <a:rPr lang="nl-NL" sz="2000" b="0" i="0" u="none" strike="noStrike" baseline="0" dirty="0"/>
              <a:t>25 Wereldwijde handelscontacten, handelskapitalisme en het begin van een wereldeconomie.</a:t>
            </a:r>
            <a:endParaRPr lang="nl-NL" sz="2000" dirty="0"/>
          </a:p>
        </p:txBody>
      </p:sp>
    </p:spTree>
    <p:extLst>
      <p:ext uri="{BB962C8B-B14F-4D97-AF65-F5344CB8AC3E}">
        <p14:creationId xmlns:p14="http://schemas.microsoft.com/office/powerpoint/2010/main" val="1165396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8451C8D-70BB-402E-9408-98F90E3D88B6}"/>
              </a:ext>
            </a:extLst>
          </p:cNvPr>
          <p:cNvSpPr txBox="1"/>
          <p:nvPr/>
        </p:nvSpPr>
        <p:spPr>
          <a:xfrm>
            <a:off x="238538" y="304800"/>
            <a:ext cx="5234609" cy="707886"/>
          </a:xfrm>
          <a:prstGeom prst="rect">
            <a:avLst/>
          </a:prstGeom>
          <a:noFill/>
        </p:spPr>
        <p:txBody>
          <a:bodyPr wrap="square" rtlCol="0">
            <a:spAutoFit/>
          </a:bodyPr>
          <a:lstStyle/>
          <a:p>
            <a:r>
              <a:rPr lang="nl-NL" sz="2000" b="1" dirty="0"/>
              <a:t>Verklaringen voor het succes van de Republiek (toegespitst op Amsterdam) in de Gouden Eeuw</a:t>
            </a:r>
          </a:p>
        </p:txBody>
      </p:sp>
      <p:sp>
        <p:nvSpPr>
          <p:cNvPr id="3" name="Tekstvak 2">
            <a:extLst>
              <a:ext uri="{FF2B5EF4-FFF2-40B4-BE49-F238E27FC236}">
                <a16:creationId xmlns:a16="http://schemas.microsoft.com/office/drawing/2014/main" id="{1C9B2143-541F-41D8-84E1-20A1ED4387C2}"/>
              </a:ext>
            </a:extLst>
          </p:cNvPr>
          <p:cNvSpPr txBox="1"/>
          <p:nvPr/>
        </p:nvSpPr>
        <p:spPr>
          <a:xfrm>
            <a:off x="238539" y="1797072"/>
            <a:ext cx="5327374" cy="400110"/>
          </a:xfrm>
          <a:prstGeom prst="rect">
            <a:avLst/>
          </a:prstGeom>
          <a:noFill/>
        </p:spPr>
        <p:txBody>
          <a:bodyPr wrap="square" rtlCol="0">
            <a:spAutoFit/>
          </a:bodyPr>
          <a:lstStyle/>
          <a:p>
            <a:r>
              <a:rPr lang="nl-NL" sz="2000" dirty="0"/>
              <a:t>Lange handelstraditie </a:t>
            </a:r>
            <a:r>
              <a:rPr lang="nl-NL" sz="2000" dirty="0">
                <a:sym typeface="Wingdings" panose="05000000000000000000" pitchFamily="2" charset="2"/>
              </a:rPr>
              <a:t> moedernegotie</a:t>
            </a:r>
            <a:endParaRPr lang="nl-NL" sz="2000" dirty="0"/>
          </a:p>
        </p:txBody>
      </p:sp>
      <p:sp>
        <p:nvSpPr>
          <p:cNvPr id="4" name="Tekstvak 3">
            <a:extLst>
              <a:ext uri="{FF2B5EF4-FFF2-40B4-BE49-F238E27FC236}">
                <a16:creationId xmlns:a16="http://schemas.microsoft.com/office/drawing/2014/main" id="{1DFFC810-7A5B-4F68-BE9F-FF820AAA734F}"/>
              </a:ext>
            </a:extLst>
          </p:cNvPr>
          <p:cNvSpPr txBox="1"/>
          <p:nvPr/>
        </p:nvSpPr>
        <p:spPr>
          <a:xfrm>
            <a:off x="238539" y="2333919"/>
            <a:ext cx="5327374" cy="400110"/>
          </a:xfrm>
          <a:prstGeom prst="rect">
            <a:avLst/>
          </a:prstGeom>
          <a:noFill/>
        </p:spPr>
        <p:txBody>
          <a:bodyPr wrap="square" rtlCol="0">
            <a:spAutoFit/>
          </a:bodyPr>
          <a:lstStyle/>
          <a:p>
            <a:r>
              <a:rPr lang="nl-NL" sz="2000" dirty="0"/>
              <a:t>Proactief stadsbestuur </a:t>
            </a:r>
            <a:r>
              <a:rPr lang="nl-NL" sz="2000" dirty="0">
                <a:sym typeface="Wingdings" panose="05000000000000000000" pitchFamily="2" charset="2"/>
              </a:rPr>
              <a:t>dat de handel stimuleert</a:t>
            </a:r>
            <a:endParaRPr lang="nl-NL" sz="2000" dirty="0"/>
          </a:p>
        </p:txBody>
      </p:sp>
      <p:sp>
        <p:nvSpPr>
          <p:cNvPr id="5" name="Tekstvak 4">
            <a:extLst>
              <a:ext uri="{FF2B5EF4-FFF2-40B4-BE49-F238E27FC236}">
                <a16:creationId xmlns:a16="http://schemas.microsoft.com/office/drawing/2014/main" id="{E50FD412-BBFB-4BCB-B5E7-18573F43F683}"/>
              </a:ext>
            </a:extLst>
          </p:cNvPr>
          <p:cNvSpPr txBox="1"/>
          <p:nvPr/>
        </p:nvSpPr>
        <p:spPr>
          <a:xfrm>
            <a:off x="238539" y="1260225"/>
            <a:ext cx="6096000" cy="400110"/>
          </a:xfrm>
          <a:prstGeom prst="rect">
            <a:avLst/>
          </a:prstGeom>
          <a:noFill/>
        </p:spPr>
        <p:txBody>
          <a:bodyPr wrap="square" rtlCol="0">
            <a:spAutoFit/>
          </a:bodyPr>
          <a:lstStyle/>
          <a:p>
            <a:r>
              <a:rPr lang="nl-NL" sz="2000" dirty="0"/>
              <a:t>Ligging aan zee en toegang tot rivieren (achterland)</a:t>
            </a:r>
          </a:p>
        </p:txBody>
      </p:sp>
      <p:sp>
        <p:nvSpPr>
          <p:cNvPr id="6" name="Tekstvak 5">
            <a:extLst>
              <a:ext uri="{FF2B5EF4-FFF2-40B4-BE49-F238E27FC236}">
                <a16:creationId xmlns:a16="http://schemas.microsoft.com/office/drawing/2014/main" id="{B9F09FD0-75DA-4BB3-8B8E-2EAFFA39C4FB}"/>
              </a:ext>
            </a:extLst>
          </p:cNvPr>
          <p:cNvSpPr txBox="1"/>
          <p:nvPr/>
        </p:nvSpPr>
        <p:spPr>
          <a:xfrm>
            <a:off x="238539" y="2870766"/>
            <a:ext cx="6096000" cy="1631216"/>
          </a:xfrm>
          <a:prstGeom prst="rect">
            <a:avLst/>
          </a:prstGeom>
          <a:noFill/>
        </p:spPr>
        <p:txBody>
          <a:bodyPr wrap="square" rtlCol="0">
            <a:spAutoFit/>
          </a:bodyPr>
          <a:lstStyle/>
          <a:p>
            <a:r>
              <a:rPr lang="nl-NL" sz="2000" dirty="0"/>
              <a:t>Afnemende concurrentie door:</a:t>
            </a:r>
          </a:p>
          <a:p>
            <a:r>
              <a:rPr lang="nl-NL" sz="2000" dirty="0"/>
              <a:t>-val van Antwerpen 1585</a:t>
            </a:r>
          </a:p>
          <a:p>
            <a:r>
              <a:rPr lang="nl-NL" sz="2000" dirty="0"/>
              <a:t>-Dertigjarige Oorlog in het Duitse Rijk</a:t>
            </a:r>
          </a:p>
          <a:p>
            <a:r>
              <a:rPr lang="nl-NL" sz="2000" dirty="0"/>
              <a:t>-burgeroorlog en andere narigheid in Engeland</a:t>
            </a:r>
          </a:p>
          <a:p>
            <a:r>
              <a:rPr lang="nl-NL" sz="2000" dirty="0"/>
              <a:t>-godsdiensttwisten en machtsperikelen in Frankrijk</a:t>
            </a:r>
          </a:p>
        </p:txBody>
      </p:sp>
      <p:sp>
        <p:nvSpPr>
          <p:cNvPr id="7" name="Tekstvak 6">
            <a:extLst>
              <a:ext uri="{FF2B5EF4-FFF2-40B4-BE49-F238E27FC236}">
                <a16:creationId xmlns:a16="http://schemas.microsoft.com/office/drawing/2014/main" id="{A4A9DF47-F91A-4DB7-9526-A76158031765}"/>
              </a:ext>
            </a:extLst>
          </p:cNvPr>
          <p:cNvSpPr txBox="1"/>
          <p:nvPr/>
        </p:nvSpPr>
        <p:spPr>
          <a:xfrm>
            <a:off x="7003774" y="303695"/>
            <a:ext cx="5049078" cy="707886"/>
          </a:xfrm>
          <a:prstGeom prst="rect">
            <a:avLst/>
          </a:prstGeom>
          <a:noFill/>
        </p:spPr>
        <p:txBody>
          <a:bodyPr wrap="square" rtlCol="0">
            <a:spAutoFit/>
          </a:bodyPr>
          <a:lstStyle/>
          <a:p>
            <a:r>
              <a:rPr lang="nl-NL" sz="2000" b="1" dirty="0"/>
              <a:t>Verklaringen voor het afnemende succes van de Republiek na de Gouden Eeuw</a:t>
            </a:r>
          </a:p>
        </p:txBody>
      </p:sp>
      <p:sp>
        <p:nvSpPr>
          <p:cNvPr id="9" name="Tekstvak 8">
            <a:extLst>
              <a:ext uri="{FF2B5EF4-FFF2-40B4-BE49-F238E27FC236}">
                <a16:creationId xmlns:a16="http://schemas.microsoft.com/office/drawing/2014/main" id="{8EEA6662-662E-49B3-817E-375FCD07BA30}"/>
              </a:ext>
            </a:extLst>
          </p:cNvPr>
          <p:cNvSpPr txBox="1"/>
          <p:nvPr/>
        </p:nvSpPr>
        <p:spPr>
          <a:xfrm>
            <a:off x="7003774" y="1272640"/>
            <a:ext cx="5049078" cy="400110"/>
          </a:xfrm>
          <a:prstGeom prst="rect">
            <a:avLst/>
          </a:prstGeom>
          <a:noFill/>
        </p:spPr>
        <p:txBody>
          <a:bodyPr wrap="square" rtlCol="0">
            <a:spAutoFit/>
          </a:bodyPr>
          <a:lstStyle/>
          <a:p>
            <a:r>
              <a:rPr lang="nl-NL" sz="2000" dirty="0"/>
              <a:t>Bestuurlijke problemen</a:t>
            </a:r>
          </a:p>
        </p:txBody>
      </p:sp>
      <p:sp>
        <p:nvSpPr>
          <p:cNvPr id="10" name="Tekstvak 9">
            <a:extLst>
              <a:ext uri="{FF2B5EF4-FFF2-40B4-BE49-F238E27FC236}">
                <a16:creationId xmlns:a16="http://schemas.microsoft.com/office/drawing/2014/main" id="{844F803C-F7B4-4B24-BA0B-C9C02AF165A5}"/>
              </a:ext>
            </a:extLst>
          </p:cNvPr>
          <p:cNvSpPr txBox="1"/>
          <p:nvPr/>
        </p:nvSpPr>
        <p:spPr>
          <a:xfrm>
            <a:off x="7003774" y="1843239"/>
            <a:ext cx="5049078" cy="707886"/>
          </a:xfrm>
          <a:prstGeom prst="rect">
            <a:avLst/>
          </a:prstGeom>
          <a:noFill/>
        </p:spPr>
        <p:txBody>
          <a:bodyPr wrap="square" rtlCol="0">
            <a:spAutoFit/>
          </a:bodyPr>
          <a:lstStyle/>
          <a:p>
            <a:r>
              <a:rPr lang="nl-NL" sz="2000" dirty="0"/>
              <a:t>Engeland, Frankrijk en het Duitse Rijk stabiliseren </a:t>
            </a:r>
            <a:r>
              <a:rPr lang="nl-NL" sz="2000" dirty="0">
                <a:sym typeface="Wingdings" panose="05000000000000000000" pitchFamily="2" charset="2"/>
              </a:rPr>
              <a:t> meer concurrentie</a:t>
            </a:r>
            <a:endParaRPr lang="nl-NL" sz="2000" dirty="0"/>
          </a:p>
        </p:txBody>
      </p:sp>
      <p:sp>
        <p:nvSpPr>
          <p:cNvPr id="11" name="Tekstvak 10">
            <a:extLst>
              <a:ext uri="{FF2B5EF4-FFF2-40B4-BE49-F238E27FC236}">
                <a16:creationId xmlns:a16="http://schemas.microsoft.com/office/drawing/2014/main" id="{76E0B264-DBE0-4B1A-AE92-99A904A2178B}"/>
              </a:ext>
            </a:extLst>
          </p:cNvPr>
          <p:cNvSpPr txBox="1"/>
          <p:nvPr/>
        </p:nvSpPr>
        <p:spPr>
          <a:xfrm>
            <a:off x="7003774" y="2734029"/>
            <a:ext cx="5049078" cy="707886"/>
          </a:xfrm>
          <a:prstGeom prst="rect">
            <a:avLst/>
          </a:prstGeom>
          <a:noFill/>
        </p:spPr>
        <p:txBody>
          <a:bodyPr wrap="square" rtlCol="0">
            <a:spAutoFit/>
          </a:bodyPr>
          <a:lstStyle/>
          <a:p>
            <a:r>
              <a:rPr lang="nl-NL" sz="2000" dirty="0"/>
              <a:t>Nieuw economisch beleid in Engeland en Frankrijk </a:t>
            </a:r>
            <a:r>
              <a:rPr lang="nl-NL" sz="2000" dirty="0">
                <a:sym typeface="Wingdings" panose="05000000000000000000" pitchFamily="2" charset="2"/>
              </a:rPr>
              <a:t> </a:t>
            </a:r>
            <a:r>
              <a:rPr lang="nl-NL" sz="2000" dirty="0"/>
              <a:t>mercantilisme/protectionisme</a:t>
            </a:r>
          </a:p>
        </p:txBody>
      </p:sp>
      <p:pic>
        <p:nvPicPr>
          <p:cNvPr id="12" name="Afbeelding 11" descr="Afbeelding met gebouw, buiten, mensen, oud&#10;&#10;Automatisch gegenereerde beschrijving">
            <a:extLst>
              <a:ext uri="{FF2B5EF4-FFF2-40B4-BE49-F238E27FC236}">
                <a16:creationId xmlns:a16="http://schemas.microsoft.com/office/drawing/2014/main" id="{6DDB2FF6-2489-4470-BEAC-9114C2F311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7838" y="4464051"/>
            <a:ext cx="4036979" cy="2376771"/>
          </a:xfrm>
          <a:prstGeom prst="rect">
            <a:avLst/>
          </a:prstGeom>
        </p:spPr>
      </p:pic>
      <p:sp>
        <p:nvSpPr>
          <p:cNvPr id="13" name="Tekstvak 12">
            <a:extLst>
              <a:ext uri="{FF2B5EF4-FFF2-40B4-BE49-F238E27FC236}">
                <a16:creationId xmlns:a16="http://schemas.microsoft.com/office/drawing/2014/main" id="{AEC48CB0-10F0-4327-BD64-5B338E1D97AB}"/>
              </a:ext>
            </a:extLst>
          </p:cNvPr>
          <p:cNvSpPr txBox="1"/>
          <p:nvPr/>
        </p:nvSpPr>
        <p:spPr>
          <a:xfrm>
            <a:off x="9200271" y="5585360"/>
            <a:ext cx="3080825" cy="1015663"/>
          </a:xfrm>
          <a:prstGeom prst="rect">
            <a:avLst/>
          </a:prstGeom>
          <a:noFill/>
        </p:spPr>
        <p:txBody>
          <a:bodyPr wrap="square" rtlCol="0">
            <a:spAutoFit/>
          </a:bodyPr>
          <a:lstStyle/>
          <a:p>
            <a:r>
              <a:rPr lang="nl-NL" sz="2000" i="1" dirty="0"/>
              <a:t>Bedrijvigheid op de Dam in Amsterdam; schilderij door Johannes </a:t>
            </a:r>
            <a:r>
              <a:rPr lang="nl-NL" sz="2000" i="1" dirty="0" err="1"/>
              <a:t>Lingelbach</a:t>
            </a:r>
            <a:r>
              <a:rPr lang="nl-NL" sz="2000" i="1" dirty="0"/>
              <a:t>.</a:t>
            </a:r>
          </a:p>
        </p:txBody>
      </p:sp>
    </p:spTree>
    <p:extLst>
      <p:ext uri="{BB962C8B-B14F-4D97-AF65-F5344CB8AC3E}">
        <p14:creationId xmlns:p14="http://schemas.microsoft.com/office/powerpoint/2010/main" val="103684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P spid="10" grpId="0"/>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CA415ED-8555-42B5-88D0-77045BFADD6F}"/>
              </a:ext>
            </a:extLst>
          </p:cNvPr>
          <p:cNvPicPr>
            <a:picLocks noChangeAspect="1"/>
          </p:cNvPicPr>
          <p:nvPr/>
        </p:nvPicPr>
        <p:blipFill>
          <a:blip r:embed="rId2"/>
          <a:stretch>
            <a:fillRect/>
          </a:stretch>
        </p:blipFill>
        <p:spPr>
          <a:xfrm>
            <a:off x="3776870" y="0"/>
            <a:ext cx="8450555" cy="5556529"/>
          </a:xfrm>
          <a:prstGeom prst="rect">
            <a:avLst/>
          </a:prstGeom>
        </p:spPr>
      </p:pic>
      <p:sp>
        <p:nvSpPr>
          <p:cNvPr id="4" name="Tekstvak 3">
            <a:extLst>
              <a:ext uri="{FF2B5EF4-FFF2-40B4-BE49-F238E27FC236}">
                <a16:creationId xmlns:a16="http://schemas.microsoft.com/office/drawing/2014/main" id="{54EA25E3-69B2-4761-A9EE-DC9CF24D4569}"/>
              </a:ext>
            </a:extLst>
          </p:cNvPr>
          <p:cNvSpPr txBox="1"/>
          <p:nvPr/>
        </p:nvSpPr>
        <p:spPr>
          <a:xfrm>
            <a:off x="132522" y="251791"/>
            <a:ext cx="2888974" cy="400110"/>
          </a:xfrm>
          <a:prstGeom prst="rect">
            <a:avLst/>
          </a:prstGeom>
          <a:noFill/>
        </p:spPr>
        <p:txBody>
          <a:bodyPr wrap="square" rtlCol="0">
            <a:spAutoFit/>
          </a:bodyPr>
          <a:lstStyle/>
          <a:p>
            <a:r>
              <a:rPr lang="nl-NL" sz="2000" b="1" dirty="0"/>
              <a:t>Moedernegotie</a:t>
            </a:r>
          </a:p>
        </p:txBody>
      </p:sp>
      <p:sp>
        <p:nvSpPr>
          <p:cNvPr id="5" name="Tekstvak 4">
            <a:extLst>
              <a:ext uri="{FF2B5EF4-FFF2-40B4-BE49-F238E27FC236}">
                <a16:creationId xmlns:a16="http://schemas.microsoft.com/office/drawing/2014/main" id="{F3B60354-A1F1-478D-A1F2-EEAAAD918761}"/>
              </a:ext>
            </a:extLst>
          </p:cNvPr>
          <p:cNvSpPr txBox="1"/>
          <p:nvPr/>
        </p:nvSpPr>
        <p:spPr>
          <a:xfrm>
            <a:off x="132522" y="886359"/>
            <a:ext cx="3644348" cy="1323439"/>
          </a:xfrm>
          <a:prstGeom prst="rect">
            <a:avLst/>
          </a:prstGeom>
          <a:noFill/>
        </p:spPr>
        <p:txBody>
          <a:bodyPr wrap="square" rtlCol="0">
            <a:spAutoFit/>
          </a:bodyPr>
          <a:lstStyle/>
          <a:p>
            <a:r>
              <a:rPr lang="nl-NL" sz="2000" dirty="0"/>
              <a:t>Amsterdam: nauwelijks bewoonbaar. Amsterdammers móeten er wel op uit voor graan en bouwmaterialen. </a:t>
            </a:r>
          </a:p>
        </p:txBody>
      </p:sp>
      <p:sp>
        <p:nvSpPr>
          <p:cNvPr id="6" name="Tekstvak 5">
            <a:extLst>
              <a:ext uri="{FF2B5EF4-FFF2-40B4-BE49-F238E27FC236}">
                <a16:creationId xmlns:a16="http://schemas.microsoft.com/office/drawing/2014/main" id="{B5B9EFEB-1488-4141-8E91-58B84E0C4F60}"/>
              </a:ext>
            </a:extLst>
          </p:cNvPr>
          <p:cNvSpPr txBox="1"/>
          <p:nvPr/>
        </p:nvSpPr>
        <p:spPr>
          <a:xfrm>
            <a:off x="132522" y="2407811"/>
            <a:ext cx="3644348" cy="1015663"/>
          </a:xfrm>
          <a:prstGeom prst="rect">
            <a:avLst/>
          </a:prstGeom>
          <a:noFill/>
        </p:spPr>
        <p:txBody>
          <a:bodyPr wrap="square" rtlCol="0">
            <a:spAutoFit/>
          </a:bodyPr>
          <a:lstStyle/>
          <a:p>
            <a:r>
              <a:rPr lang="nl-NL" sz="2000" dirty="0"/>
              <a:t>Bulkhandel met het Oostzeegebied: hout en graan halen, vis en kaas brengen.</a:t>
            </a:r>
          </a:p>
        </p:txBody>
      </p:sp>
      <p:sp>
        <p:nvSpPr>
          <p:cNvPr id="7" name="Tekstvak 6">
            <a:extLst>
              <a:ext uri="{FF2B5EF4-FFF2-40B4-BE49-F238E27FC236}">
                <a16:creationId xmlns:a16="http://schemas.microsoft.com/office/drawing/2014/main" id="{67B5A41D-6126-46F9-98DE-32359420AB7A}"/>
              </a:ext>
            </a:extLst>
          </p:cNvPr>
          <p:cNvSpPr txBox="1"/>
          <p:nvPr/>
        </p:nvSpPr>
        <p:spPr>
          <a:xfrm>
            <a:off x="132522" y="3621487"/>
            <a:ext cx="3644348" cy="1015663"/>
          </a:xfrm>
          <a:prstGeom prst="rect">
            <a:avLst/>
          </a:prstGeom>
          <a:noFill/>
        </p:spPr>
        <p:txBody>
          <a:bodyPr wrap="square" rtlCol="0">
            <a:spAutoFit/>
          </a:bodyPr>
          <a:lstStyle/>
          <a:p>
            <a:r>
              <a:rPr lang="nl-NL" sz="2000" dirty="0"/>
              <a:t>Uitbreiding met handel op het </a:t>
            </a:r>
            <a:r>
              <a:rPr lang="nl-NL" sz="2000" dirty="0" err="1"/>
              <a:t>Mediterranium</a:t>
            </a:r>
            <a:r>
              <a:rPr lang="nl-NL" sz="2000" dirty="0"/>
              <a:t>: met name olie en wijn. </a:t>
            </a:r>
          </a:p>
        </p:txBody>
      </p:sp>
      <p:sp>
        <p:nvSpPr>
          <p:cNvPr id="8" name="Tekstvak 7">
            <a:extLst>
              <a:ext uri="{FF2B5EF4-FFF2-40B4-BE49-F238E27FC236}">
                <a16:creationId xmlns:a16="http://schemas.microsoft.com/office/drawing/2014/main" id="{AEF1B637-8397-4477-8633-764E2DBB04DC}"/>
              </a:ext>
            </a:extLst>
          </p:cNvPr>
          <p:cNvSpPr txBox="1"/>
          <p:nvPr/>
        </p:nvSpPr>
        <p:spPr>
          <a:xfrm>
            <a:off x="132521" y="5971641"/>
            <a:ext cx="5247861" cy="400110"/>
          </a:xfrm>
          <a:prstGeom prst="rect">
            <a:avLst/>
          </a:prstGeom>
          <a:noFill/>
        </p:spPr>
        <p:txBody>
          <a:bodyPr wrap="square" rtlCol="0">
            <a:spAutoFit/>
          </a:bodyPr>
          <a:lstStyle/>
          <a:p>
            <a:r>
              <a:rPr lang="nl-NL" sz="2000" dirty="0"/>
              <a:t>Amsterdam wordt een enorme stapelmarkt. </a:t>
            </a:r>
          </a:p>
        </p:txBody>
      </p:sp>
      <p:sp>
        <p:nvSpPr>
          <p:cNvPr id="9" name="Tekstvak 8">
            <a:extLst>
              <a:ext uri="{FF2B5EF4-FFF2-40B4-BE49-F238E27FC236}">
                <a16:creationId xmlns:a16="http://schemas.microsoft.com/office/drawing/2014/main" id="{BA6B6FBD-81D3-4BCC-A22A-6E864AC132C3}"/>
              </a:ext>
            </a:extLst>
          </p:cNvPr>
          <p:cNvSpPr txBox="1"/>
          <p:nvPr/>
        </p:nvSpPr>
        <p:spPr>
          <a:xfrm>
            <a:off x="132522" y="4835163"/>
            <a:ext cx="3644348" cy="1015663"/>
          </a:xfrm>
          <a:prstGeom prst="rect">
            <a:avLst/>
          </a:prstGeom>
          <a:noFill/>
        </p:spPr>
        <p:txBody>
          <a:bodyPr wrap="square" rtlCol="0">
            <a:spAutoFit/>
          </a:bodyPr>
          <a:lstStyle/>
          <a:p>
            <a:r>
              <a:rPr lang="nl-NL" sz="2000" dirty="0"/>
              <a:t>Amsterdam neemt ook de graanhandel met Vlaanderen over. </a:t>
            </a:r>
          </a:p>
        </p:txBody>
      </p:sp>
      <p:sp>
        <p:nvSpPr>
          <p:cNvPr id="10" name="Tekstvak 9">
            <a:extLst>
              <a:ext uri="{FF2B5EF4-FFF2-40B4-BE49-F238E27FC236}">
                <a16:creationId xmlns:a16="http://schemas.microsoft.com/office/drawing/2014/main" id="{7005C870-360C-4F22-8CFA-1D182A79ED6E}"/>
              </a:ext>
            </a:extLst>
          </p:cNvPr>
          <p:cNvSpPr txBox="1"/>
          <p:nvPr/>
        </p:nvSpPr>
        <p:spPr>
          <a:xfrm>
            <a:off x="5415807" y="5663864"/>
            <a:ext cx="6811618" cy="1015663"/>
          </a:xfrm>
          <a:prstGeom prst="rect">
            <a:avLst/>
          </a:prstGeom>
          <a:noFill/>
        </p:spPr>
        <p:txBody>
          <a:bodyPr wrap="square" rtlCol="0">
            <a:spAutoFit/>
          </a:bodyPr>
          <a:lstStyle/>
          <a:p>
            <a:r>
              <a:rPr lang="nl-NL" sz="2000" b="1" dirty="0"/>
              <a:t>Internationale handelsnetwerken, scheepvaart, omgaan met instabiele situaties (oorlog </a:t>
            </a:r>
            <a:r>
              <a:rPr lang="nl-NL" sz="2000" b="1" dirty="0" err="1"/>
              <a:t>etc</a:t>
            </a:r>
            <a:r>
              <a:rPr lang="nl-NL" sz="2000" b="1" dirty="0"/>
              <a:t>), inspelen op wisselende vraag- en aanbodsituaties: Amsterdam leert het. </a:t>
            </a:r>
          </a:p>
        </p:txBody>
      </p:sp>
    </p:spTree>
    <p:extLst>
      <p:ext uri="{BB962C8B-B14F-4D97-AF65-F5344CB8AC3E}">
        <p14:creationId xmlns:p14="http://schemas.microsoft.com/office/powerpoint/2010/main" val="292515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gebouw, oud, boog&#10;&#10;Automatisch gegenereerde beschrijving">
            <a:extLst>
              <a:ext uri="{FF2B5EF4-FFF2-40B4-BE49-F238E27FC236}">
                <a16:creationId xmlns:a16="http://schemas.microsoft.com/office/drawing/2014/main" id="{218CE959-B047-4A23-BAE6-B490D2486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7254" y="-165"/>
            <a:ext cx="6771861" cy="5382762"/>
          </a:xfrm>
          <a:prstGeom prst="rect">
            <a:avLst/>
          </a:prstGeom>
        </p:spPr>
      </p:pic>
      <p:sp>
        <p:nvSpPr>
          <p:cNvPr id="4" name="Tekstvak 3">
            <a:extLst>
              <a:ext uri="{FF2B5EF4-FFF2-40B4-BE49-F238E27FC236}">
                <a16:creationId xmlns:a16="http://schemas.microsoft.com/office/drawing/2014/main" id="{5C011FB3-9D8C-4C8F-A7DC-1E09E87B1DF0}"/>
              </a:ext>
            </a:extLst>
          </p:cNvPr>
          <p:cNvSpPr txBox="1"/>
          <p:nvPr/>
        </p:nvSpPr>
        <p:spPr>
          <a:xfrm>
            <a:off x="106017" y="132522"/>
            <a:ext cx="3352800" cy="400110"/>
          </a:xfrm>
          <a:prstGeom prst="rect">
            <a:avLst/>
          </a:prstGeom>
          <a:noFill/>
        </p:spPr>
        <p:txBody>
          <a:bodyPr wrap="square" rtlCol="0">
            <a:spAutoFit/>
          </a:bodyPr>
          <a:lstStyle/>
          <a:p>
            <a:r>
              <a:rPr lang="nl-NL" sz="2000" b="1" dirty="0"/>
              <a:t>De koopmansbeurs</a:t>
            </a:r>
          </a:p>
        </p:txBody>
      </p:sp>
      <p:sp>
        <p:nvSpPr>
          <p:cNvPr id="5" name="Tekstvak 4">
            <a:extLst>
              <a:ext uri="{FF2B5EF4-FFF2-40B4-BE49-F238E27FC236}">
                <a16:creationId xmlns:a16="http://schemas.microsoft.com/office/drawing/2014/main" id="{4AC32486-97B2-45BC-8086-58885923D465}"/>
              </a:ext>
            </a:extLst>
          </p:cNvPr>
          <p:cNvSpPr txBox="1"/>
          <p:nvPr/>
        </p:nvSpPr>
        <p:spPr>
          <a:xfrm>
            <a:off x="106016" y="695739"/>
            <a:ext cx="5075584" cy="5632311"/>
          </a:xfrm>
          <a:prstGeom prst="rect">
            <a:avLst/>
          </a:prstGeom>
          <a:noFill/>
        </p:spPr>
        <p:txBody>
          <a:bodyPr wrap="square" rtlCol="0">
            <a:spAutoFit/>
          </a:bodyPr>
          <a:lstStyle/>
          <a:p>
            <a:r>
              <a:rPr lang="nl-NL" sz="2000" dirty="0"/>
              <a:t>Gebouwd in 1612. </a:t>
            </a:r>
          </a:p>
          <a:p>
            <a:pPr marL="342900" indent="-342900">
              <a:buFont typeface="Arial" panose="020B0604020202020204" pitchFamily="34" charset="0"/>
              <a:buChar char="•"/>
            </a:pPr>
            <a:r>
              <a:rPr lang="nl-NL" sz="2000" dirty="0"/>
              <a:t>Een uur per dag open; zoveel mogelijk mensen kwamen dan met elkaar in contact; elkaar mislopen was bijna onmogelijk.</a:t>
            </a:r>
          </a:p>
          <a:p>
            <a:pPr marL="342900" indent="-342900">
              <a:buFont typeface="Arial" panose="020B0604020202020204" pitchFamily="34" charset="0"/>
              <a:buChar char="•"/>
            </a:pPr>
            <a:r>
              <a:rPr lang="nl-NL" sz="2000" dirty="0"/>
              <a:t>Zuilen waren genummerd, elke handelssoort en elke regio had eigen zuil.</a:t>
            </a:r>
          </a:p>
          <a:p>
            <a:pPr marL="342900" indent="-342900">
              <a:buFont typeface="Arial" panose="020B0604020202020204" pitchFamily="34" charset="0"/>
              <a:buChar char="•"/>
            </a:pPr>
            <a:r>
              <a:rPr lang="nl-NL" sz="2000" dirty="0"/>
              <a:t>Makelaars bemiddelden: ze wisten veel, hadden vaak specialistische én generieke kennis en konden concrete opdrachten uitvoeren (bijvoorbeeld sjouwers leveren).</a:t>
            </a:r>
          </a:p>
          <a:p>
            <a:pPr marL="342900" indent="-342900">
              <a:buFont typeface="Arial" panose="020B0604020202020204" pitchFamily="34" charset="0"/>
              <a:buChar char="•"/>
            </a:pPr>
            <a:r>
              <a:rPr lang="nl-NL" sz="2000" dirty="0"/>
              <a:t>Financiële dienstverlening: kredieten aanvragen, aandelenhandel (VOC!), verzekeren van vrachten.</a:t>
            </a:r>
          </a:p>
          <a:p>
            <a:pPr marL="342900" indent="-342900">
              <a:buFont typeface="Arial" panose="020B0604020202020204" pitchFamily="34" charset="0"/>
              <a:buChar char="•"/>
            </a:pPr>
            <a:r>
              <a:rPr lang="nl-NL" sz="2000" dirty="0"/>
              <a:t>Handelskranten: info over internationale politieke, economische en militaire veranderingen die van invloed konden zijn op de handel.</a:t>
            </a:r>
          </a:p>
          <a:p>
            <a:pPr marL="342900" indent="-342900">
              <a:buFont typeface="Arial" panose="020B0604020202020204" pitchFamily="34" charset="0"/>
              <a:buChar char="•"/>
            </a:pPr>
            <a:endParaRPr lang="nl-NL" sz="2000" dirty="0"/>
          </a:p>
        </p:txBody>
      </p:sp>
      <p:sp>
        <p:nvSpPr>
          <p:cNvPr id="6" name="Ovaal 5">
            <a:extLst>
              <a:ext uri="{FF2B5EF4-FFF2-40B4-BE49-F238E27FC236}">
                <a16:creationId xmlns:a16="http://schemas.microsoft.com/office/drawing/2014/main" id="{BC573D7E-2762-4AD5-8048-7D17E1C3581D}"/>
              </a:ext>
            </a:extLst>
          </p:cNvPr>
          <p:cNvSpPr/>
          <p:nvPr/>
        </p:nvSpPr>
        <p:spPr>
          <a:xfrm>
            <a:off x="410817" y="3710609"/>
            <a:ext cx="3723861" cy="103366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met pijl 7">
            <a:extLst>
              <a:ext uri="{FF2B5EF4-FFF2-40B4-BE49-F238E27FC236}">
                <a16:creationId xmlns:a16="http://schemas.microsoft.com/office/drawing/2014/main" id="{1C3FAA7B-710F-4D7B-9AF7-03B865D7D058}"/>
              </a:ext>
            </a:extLst>
          </p:cNvPr>
          <p:cNvCxnSpPr>
            <a:cxnSpLocks/>
          </p:cNvCxnSpPr>
          <p:nvPr/>
        </p:nvCxnSpPr>
        <p:spPr>
          <a:xfrm>
            <a:off x="3770243" y="4518991"/>
            <a:ext cx="1775792" cy="13252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EBF59110-0ED6-4D12-8F59-61EF93B789AC}"/>
              </a:ext>
            </a:extLst>
          </p:cNvPr>
          <p:cNvSpPr txBox="1"/>
          <p:nvPr/>
        </p:nvSpPr>
        <p:spPr>
          <a:xfrm>
            <a:off x="5546035" y="5578298"/>
            <a:ext cx="6440558" cy="1015663"/>
          </a:xfrm>
          <a:prstGeom prst="rect">
            <a:avLst/>
          </a:prstGeom>
          <a:noFill/>
          <a:ln>
            <a:solidFill>
              <a:srgbClr val="0070C0"/>
            </a:solidFill>
          </a:ln>
        </p:spPr>
        <p:txBody>
          <a:bodyPr wrap="square" rtlCol="0">
            <a:spAutoFit/>
          </a:bodyPr>
          <a:lstStyle/>
          <a:p>
            <a:r>
              <a:rPr lang="nl-NL" sz="2000" dirty="0"/>
              <a:t>Er kwam ook een Wisselbank, in het stadhuis. Daar werden wissels uitgeschreven en uitbetaald, onder toezicht van het stadsbestuur (werd als heel betrouwbaar beschouwd).</a:t>
            </a:r>
          </a:p>
        </p:txBody>
      </p:sp>
    </p:spTree>
    <p:extLst>
      <p:ext uri="{BB962C8B-B14F-4D97-AF65-F5344CB8AC3E}">
        <p14:creationId xmlns:p14="http://schemas.microsoft.com/office/powerpoint/2010/main" val="272255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40646D2-7F2F-4DAA-82F0-F0A90290A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7668" y="0"/>
            <a:ext cx="8214332" cy="3773459"/>
          </a:xfrm>
          <a:prstGeom prst="rect">
            <a:avLst/>
          </a:prstGeom>
        </p:spPr>
      </p:pic>
      <p:sp>
        <p:nvSpPr>
          <p:cNvPr id="4" name="Tekstvak 3">
            <a:extLst>
              <a:ext uri="{FF2B5EF4-FFF2-40B4-BE49-F238E27FC236}">
                <a16:creationId xmlns:a16="http://schemas.microsoft.com/office/drawing/2014/main" id="{9AC31625-65E3-4829-AB72-3BA2AE78E6E7}"/>
              </a:ext>
            </a:extLst>
          </p:cNvPr>
          <p:cNvSpPr txBox="1"/>
          <p:nvPr/>
        </p:nvSpPr>
        <p:spPr>
          <a:xfrm>
            <a:off x="132522" y="238539"/>
            <a:ext cx="3564835" cy="400110"/>
          </a:xfrm>
          <a:prstGeom prst="rect">
            <a:avLst/>
          </a:prstGeom>
          <a:noFill/>
        </p:spPr>
        <p:txBody>
          <a:bodyPr wrap="square" rtlCol="0">
            <a:spAutoFit/>
          </a:bodyPr>
          <a:lstStyle/>
          <a:p>
            <a:r>
              <a:rPr lang="nl-NL" sz="2000" b="1" dirty="0"/>
              <a:t>Handelscompagnieën</a:t>
            </a:r>
          </a:p>
        </p:txBody>
      </p:sp>
      <p:sp>
        <p:nvSpPr>
          <p:cNvPr id="5" name="Tekstvak 4">
            <a:extLst>
              <a:ext uri="{FF2B5EF4-FFF2-40B4-BE49-F238E27FC236}">
                <a16:creationId xmlns:a16="http://schemas.microsoft.com/office/drawing/2014/main" id="{3E67B365-03BA-4D36-951F-1A8D4BAD4D60}"/>
              </a:ext>
            </a:extLst>
          </p:cNvPr>
          <p:cNvSpPr txBox="1"/>
          <p:nvPr/>
        </p:nvSpPr>
        <p:spPr>
          <a:xfrm>
            <a:off x="132522" y="873107"/>
            <a:ext cx="3564835" cy="1015663"/>
          </a:xfrm>
          <a:prstGeom prst="rect">
            <a:avLst/>
          </a:prstGeom>
          <a:noFill/>
        </p:spPr>
        <p:txBody>
          <a:bodyPr wrap="square" rtlCol="0">
            <a:spAutoFit/>
          </a:bodyPr>
          <a:lstStyle/>
          <a:p>
            <a:r>
              <a:rPr lang="nl-NL" sz="2000" dirty="0"/>
              <a:t>Samenwerkende handelaren. Soms voor één reis, soms voor langer. </a:t>
            </a:r>
          </a:p>
        </p:txBody>
      </p:sp>
      <p:sp>
        <p:nvSpPr>
          <p:cNvPr id="6" name="Tekstvak 5">
            <a:extLst>
              <a:ext uri="{FF2B5EF4-FFF2-40B4-BE49-F238E27FC236}">
                <a16:creationId xmlns:a16="http://schemas.microsoft.com/office/drawing/2014/main" id="{8CB5345C-7F73-4776-90C7-0A97FC572BA2}"/>
              </a:ext>
            </a:extLst>
          </p:cNvPr>
          <p:cNvSpPr txBox="1"/>
          <p:nvPr/>
        </p:nvSpPr>
        <p:spPr>
          <a:xfrm>
            <a:off x="132523" y="2123228"/>
            <a:ext cx="3564834" cy="400110"/>
          </a:xfrm>
          <a:prstGeom prst="rect">
            <a:avLst/>
          </a:prstGeom>
          <a:noFill/>
        </p:spPr>
        <p:txBody>
          <a:bodyPr wrap="square" rtlCol="0">
            <a:spAutoFit/>
          </a:bodyPr>
          <a:lstStyle/>
          <a:p>
            <a:r>
              <a:rPr lang="nl-NL" sz="2000" dirty="0"/>
              <a:t>1595-1597: Eerste Schipvaart.</a:t>
            </a:r>
          </a:p>
        </p:txBody>
      </p:sp>
      <p:sp>
        <p:nvSpPr>
          <p:cNvPr id="7" name="Tekstvak 6">
            <a:extLst>
              <a:ext uri="{FF2B5EF4-FFF2-40B4-BE49-F238E27FC236}">
                <a16:creationId xmlns:a16="http://schemas.microsoft.com/office/drawing/2014/main" id="{36B912D6-EB0C-47A2-BDB0-ED3D73EAB976}"/>
              </a:ext>
            </a:extLst>
          </p:cNvPr>
          <p:cNvSpPr txBox="1"/>
          <p:nvPr/>
        </p:nvSpPr>
        <p:spPr>
          <a:xfrm>
            <a:off x="132522" y="2757796"/>
            <a:ext cx="4355071" cy="1938992"/>
          </a:xfrm>
          <a:prstGeom prst="rect">
            <a:avLst/>
          </a:prstGeom>
          <a:noFill/>
        </p:spPr>
        <p:txBody>
          <a:bodyPr wrap="square" rtlCol="0">
            <a:spAutoFit/>
          </a:bodyPr>
          <a:lstStyle/>
          <a:p>
            <a:pPr marL="342900" indent="-342900">
              <a:buFont typeface="Arial" panose="020B0604020202020204" pitchFamily="34" charset="0"/>
              <a:buChar char="•"/>
            </a:pPr>
            <a:r>
              <a:rPr lang="nl-NL" sz="2000" dirty="0"/>
              <a:t>1598: 22 schepen vanuit de Republiek naar de Oost.</a:t>
            </a:r>
          </a:p>
          <a:p>
            <a:pPr marL="342900" indent="-342900">
              <a:buFont typeface="Arial" panose="020B0604020202020204" pitchFamily="34" charset="0"/>
              <a:buChar char="•"/>
            </a:pPr>
            <a:r>
              <a:rPr lang="nl-NL" sz="2000" dirty="0"/>
              <a:t>1601: 65 schepen. </a:t>
            </a:r>
          </a:p>
          <a:p>
            <a:pPr marL="342900" indent="-342900">
              <a:buFont typeface="Arial" panose="020B0604020202020204" pitchFamily="34" charset="0"/>
              <a:buChar char="•"/>
            </a:pPr>
            <a:r>
              <a:rPr lang="nl-NL" sz="2000" dirty="0"/>
              <a:t>Toenemend aanbod: de prijzen dalen. De handelaren beconcurreren elkaar razendsnel kapot.</a:t>
            </a:r>
          </a:p>
        </p:txBody>
      </p:sp>
      <p:sp>
        <p:nvSpPr>
          <p:cNvPr id="8" name="Tekstvak 7">
            <a:extLst>
              <a:ext uri="{FF2B5EF4-FFF2-40B4-BE49-F238E27FC236}">
                <a16:creationId xmlns:a16="http://schemas.microsoft.com/office/drawing/2014/main" id="{CF5F3D5E-E0C5-4D01-8D40-55642FE1B6CD}"/>
              </a:ext>
            </a:extLst>
          </p:cNvPr>
          <p:cNvSpPr txBox="1"/>
          <p:nvPr/>
        </p:nvSpPr>
        <p:spPr>
          <a:xfrm>
            <a:off x="132522" y="4988245"/>
            <a:ext cx="5711687" cy="1631216"/>
          </a:xfrm>
          <a:prstGeom prst="rect">
            <a:avLst/>
          </a:prstGeom>
          <a:noFill/>
          <a:ln>
            <a:solidFill>
              <a:srgbClr val="0070C0"/>
            </a:solidFill>
          </a:ln>
        </p:spPr>
        <p:txBody>
          <a:bodyPr wrap="square" rtlCol="0">
            <a:spAutoFit/>
          </a:bodyPr>
          <a:lstStyle/>
          <a:p>
            <a:r>
              <a:rPr lang="nl-NL" sz="2000" dirty="0"/>
              <a:t>Bestuur en economie zijn in de Republiek verweven:</a:t>
            </a:r>
          </a:p>
          <a:p>
            <a:r>
              <a:rPr lang="nl-NL" sz="2000" dirty="0"/>
              <a:t>bestuurders zijn afkomstig uit regentenfamilies. Die zijn rijk geworden in de handel. Dus bestuurders zijn goed op de hoogte van economische mores en beschermen de handel waar nodig.</a:t>
            </a:r>
          </a:p>
        </p:txBody>
      </p:sp>
      <p:sp>
        <p:nvSpPr>
          <p:cNvPr id="9" name="Tekstvak 8">
            <a:extLst>
              <a:ext uri="{FF2B5EF4-FFF2-40B4-BE49-F238E27FC236}">
                <a16:creationId xmlns:a16="http://schemas.microsoft.com/office/drawing/2014/main" id="{587E6DA5-3AD5-407A-87B9-38D1CB58C883}"/>
              </a:ext>
            </a:extLst>
          </p:cNvPr>
          <p:cNvSpPr txBox="1"/>
          <p:nvPr/>
        </p:nvSpPr>
        <p:spPr>
          <a:xfrm>
            <a:off x="5970102" y="4064916"/>
            <a:ext cx="6089376" cy="2554545"/>
          </a:xfrm>
          <a:prstGeom prst="rect">
            <a:avLst/>
          </a:prstGeom>
          <a:noFill/>
          <a:ln>
            <a:solidFill>
              <a:srgbClr val="0070C0"/>
            </a:solidFill>
          </a:ln>
        </p:spPr>
        <p:txBody>
          <a:bodyPr wrap="square" rtlCol="0">
            <a:spAutoFit/>
          </a:bodyPr>
          <a:lstStyle/>
          <a:p>
            <a:r>
              <a:rPr lang="nl-NL" sz="2000" dirty="0"/>
              <a:t>Oprichting VOC (1602):</a:t>
            </a:r>
          </a:p>
          <a:p>
            <a:pPr marL="342900" indent="-342900">
              <a:buFont typeface="Arial" panose="020B0604020202020204" pitchFamily="34" charset="0"/>
              <a:buChar char="•"/>
            </a:pPr>
            <a:r>
              <a:rPr lang="nl-NL" sz="2000" dirty="0"/>
              <a:t>initiatief van Johan van Oldenbarnevelt (regent).</a:t>
            </a:r>
          </a:p>
          <a:p>
            <a:pPr marL="342900" indent="-342900">
              <a:buFont typeface="Arial" panose="020B0604020202020204" pitchFamily="34" charset="0"/>
              <a:buChar char="•"/>
            </a:pPr>
            <a:r>
              <a:rPr lang="nl-NL" sz="2000" dirty="0"/>
              <a:t>monopolie op alles ten oosten van Kaap de Goede Hoop.</a:t>
            </a:r>
          </a:p>
          <a:p>
            <a:pPr marL="342900" indent="-342900">
              <a:buFont typeface="Arial" panose="020B0604020202020204" pitchFamily="34" charset="0"/>
              <a:buChar char="•"/>
            </a:pPr>
            <a:r>
              <a:rPr lang="nl-NL" sz="2000" dirty="0"/>
              <a:t>mocht overeenkomsten sluiten met vreemde vorsten.</a:t>
            </a:r>
          </a:p>
          <a:p>
            <a:pPr marL="342900" indent="-342900">
              <a:buFont typeface="Arial" panose="020B0604020202020204" pitchFamily="34" charset="0"/>
              <a:buChar char="•"/>
            </a:pPr>
            <a:r>
              <a:rPr lang="nl-NL" sz="2000" dirty="0"/>
              <a:t>mocht oorlog voeren.</a:t>
            </a:r>
          </a:p>
          <a:p>
            <a:pPr marL="342900" indent="-342900">
              <a:buFont typeface="Arial" panose="020B0604020202020204" pitchFamily="34" charset="0"/>
              <a:buChar char="•"/>
            </a:pPr>
            <a:r>
              <a:rPr lang="nl-NL" sz="2000" dirty="0"/>
              <a:t>kapiteins kregen kaperbrieven mee.</a:t>
            </a:r>
          </a:p>
          <a:p>
            <a:pPr marL="342900" indent="-342900">
              <a:buFont typeface="Arial" panose="020B0604020202020204" pitchFamily="34" charset="0"/>
              <a:buChar char="•"/>
            </a:pPr>
            <a:r>
              <a:rPr lang="nl-NL" sz="2000" dirty="0"/>
              <a:t>aandelenconstructie.</a:t>
            </a:r>
          </a:p>
        </p:txBody>
      </p:sp>
    </p:spTree>
    <p:extLst>
      <p:ext uri="{BB962C8B-B14F-4D97-AF65-F5344CB8AC3E}">
        <p14:creationId xmlns:p14="http://schemas.microsoft.com/office/powerpoint/2010/main" val="166480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10;&#10;Automatisch gegenereerde beschrijving">
            <a:extLst>
              <a:ext uri="{FF2B5EF4-FFF2-40B4-BE49-F238E27FC236}">
                <a16:creationId xmlns:a16="http://schemas.microsoft.com/office/drawing/2014/main" id="{30F3ECF4-5FEF-4187-BEF4-A5AFE1410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8971" y="0"/>
            <a:ext cx="4553029" cy="6858000"/>
          </a:xfrm>
          <a:prstGeom prst="rect">
            <a:avLst/>
          </a:prstGeom>
        </p:spPr>
      </p:pic>
      <p:sp>
        <p:nvSpPr>
          <p:cNvPr id="4" name="Tekstvak 3">
            <a:extLst>
              <a:ext uri="{FF2B5EF4-FFF2-40B4-BE49-F238E27FC236}">
                <a16:creationId xmlns:a16="http://schemas.microsoft.com/office/drawing/2014/main" id="{62AB1F27-DEDB-4A58-B977-908758DFBDBF}"/>
              </a:ext>
            </a:extLst>
          </p:cNvPr>
          <p:cNvSpPr txBox="1"/>
          <p:nvPr/>
        </p:nvSpPr>
        <p:spPr>
          <a:xfrm>
            <a:off x="132522" y="265043"/>
            <a:ext cx="4553029" cy="400110"/>
          </a:xfrm>
          <a:prstGeom prst="rect">
            <a:avLst/>
          </a:prstGeom>
          <a:noFill/>
        </p:spPr>
        <p:txBody>
          <a:bodyPr wrap="square" rtlCol="0">
            <a:spAutoFit/>
          </a:bodyPr>
          <a:lstStyle/>
          <a:p>
            <a:r>
              <a:rPr lang="nl-NL" sz="2000" b="1" dirty="0"/>
              <a:t>Kaperbrieven</a:t>
            </a:r>
            <a:endParaRPr lang="nl-NL" b="1" dirty="0"/>
          </a:p>
        </p:txBody>
      </p:sp>
      <p:sp>
        <p:nvSpPr>
          <p:cNvPr id="5" name="Tekstvak 4">
            <a:extLst>
              <a:ext uri="{FF2B5EF4-FFF2-40B4-BE49-F238E27FC236}">
                <a16:creationId xmlns:a16="http://schemas.microsoft.com/office/drawing/2014/main" id="{F170C3F0-D70C-44B0-B3C0-E08F7291086E}"/>
              </a:ext>
            </a:extLst>
          </p:cNvPr>
          <p:cNvSpPr txBox="1"/>
          <p:nvPr/>
        </p:nvSpPr>
        <p:spPr>
          <a:xfrm>
            <a:off x="132521" y="817553"/>
            <a:ext cx="7209183" cy="2862322"/>
          </a:xfrm>
          <a:prstGeom prst="rect">
            <a:avLst/>
          </a:prstGeom>
          <a:noFill/>
        </p:spPr>
        <p:txBody>
          <a:bodyPr wrap="square" rtlCol="0">
            <a:spAutoFit/>
          </a:bodyPr>
          <a:lstStyle/>
          <a:p>
            <a:r>
              <a:rPr lang="nl-NL" sz="2000" dirty="0"/>
              <a:t>De overheid kon een kapitein een kaperbrief geven. Daarin stond dat hij schepen die onder vijandelijke vlag voeren, mocht aanvallen. </a:t>
            </a:r>
          </a:p>
          <a:p>
            <a:r>
              <a:rPr lang="nl-NL" sz="2000" dirty="0"/>
              <a:t>Hij moest de buit (schip, lading, bemanning) aan de overheid overhandigen en kreeg een percentage van de opbrengst.</a:t>
            </a:r>
          </a:p>
          <a:p>
            <a:pPr marL="285750" indent="-285750">
              <a:buFont typeface="Arial" panose="020B0604020202020204" pitchFamily="34" charset="0"/>
              <a:buChar char="•"/>
            </a:pPr>
            <a:r>
              <a:rPr lang="nl-NL" sz="2000" dirty="0"/>
              <a:t>Wie geen kaperbrief had en wel kaapte, was een piraat. Die kreeg, bij gevangenneming, vrijwel altijd de doodstraf.</a:t>
            </a:r>
          </a:p>
          <a:p>
            <a:pPr marL="285750" indent="-285750">
              <a:buFont typeface="Arial" panose="020B0604020202020204" pitchFamily="34" charset="0"/>
              <a:buChar char="•"/>
            </a:pPr>
            <a:r>
              <a:rPr lang="nl-NL" sz="2000" dirty="0"/>
              <a:t>Elke kaping werd onderzocht op legitimiteit.</a:t>
            </a:r>
          </a:p>
          <a:p>
            <a:pPr marL="285750" indent="-285750">
              <a:buFont typeface="Arial" panose="020B0604020202020204" pitchFamily="34" charset="0"/>
              <a:buChar char="•"/>
            </a:pPr>
            <a:endParaRPr lang="nl-NL" sz="2000" dirty="0"/>
          </a:p>
          <a:p>
            <a:r>
              <a:rPr lang="nl-NL" sz="2000" dirty="0"/>
              <a:t>Handel, oorlog en politiek waren dus direct met elkaar verbonden.</a:t>
            </a:r>
            <a:endParaRPr lang="nl-NL" dirty="0"/>
          </a:p>
        </p:txBody>
      </p:sp>
      <p:sp>
        <p:nvSpPr>
          <p:cNvPr id="6" name="Tekstvak 5">
            <a:extLst>
              <a:ext uri="{FF2B5EF4-FFF2-40B4-BE49-F238E27FC236}">
                <a16:creationId xmlns:a16="http://schemas.microsoft.com/office/drawing/2014/main" id="{2EEDC6FF-54A7-44B8-8DD6-20C94EBA216D}"/>
              </a:ext>
            </a:extLst>
          </p:cNvPr>
          <p:cNvSpPr txBox="1"/>
          <p:nvPr/>
        </p:nvSpPr>
        <p:spPr>
          <a:xfrm>
            <a:off x="3807278" y="5731565"/>
            <a:ext cx="3831693" cy="1015663"/>
          </a:xfrm>
          <a:prstGeom prst="rect">
            <a:avLst/>
          </a:prstGeom>
          <a:noFill/>
        </p:spPr>
        <p:txBody>
          <a:bodyPr wrap="square" rtlCol="0">
            <a:spAutoFit/>
          </a:bodyPr>
          <a:lstStyle/>
          <a:p>
            <a:r>
              <a:rPr lang="nl-NL" sz="2000" i="1" dirty="0"/>
              <a:t>Kaperbrief van stadhouder Maurits voor kapitein Johan de Moor van het schip De Witte Leeuw, 1618.</a:t>
            </a:r>
            <a:endParaRPr lang="nl-NL" i="1" dirty="0"/>
          </a:p>
        </p:txBody>
      </p:sp>
      <p:sp>
        <p:nvSpPr>
          <p:cNvPr id="7" name="Tekstvak 6">
            <a:extLst>
              <a:ext uri="{FF2B5EF4-FFF2-40B4-BE49-F238E27FC236}">
                <a16:creationId xmlns:a16="http://schemas.microsoft.com/office/drawing/2014/main" id="{902238B1-1CC6-42CE-858F-B7B4F25A1EA7}"/>
              </a:ext>
            </a:extLst>
          </p:cNvPr>
          <p:cNvSpPr txBox="1"/>
          <p:nvPr/>
        </p:nvSpPr>
        <p:spPr>
          <a:xfrm>
            <a:off x="132520" y="4187848"/>
            <a:ext cx="7209183" cy="400110"/>
          </a:xfrm>
          <a:prstGeom prst="rect">
            <a:avLst/>
          </a:prstGeom>
          <a:noFill/>
        </p:spPr>
        <p:txBody>
          <a:bodyPr wrap="square" rtlCol="0">
            <a:spAutoFit/>
          </a:bodyPr>
          <a:lstStyle/>
          <a:p>
            <a:r>
              <a:rPr lang="nl-NL" sz="2000" b="1" dirty="0"/>
              <a:t>1621: oprichting van de WIC. Waarom juist toen?</a:t>
            </a:r>
            <a:endParaRPr lang="nl-NL" b="1" dirty="0"/>
          </a:p>
        </p:txBody>
      </p:sp>
    </p:spTree>
    <p:extLst>
      <p:ext uri="{BB962C8B-B14F-4D97-AF65-F5344CB8AC3E}">
        <p14:creationId xmlns:p14="http://schemas.microsoft.com/office/powerpoint/2010/main" val="257643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39AF711-7CC6-416B-800E-E304C183337E}"/>
              </a:ext>
            </a:extLst>
          </p:cNvPr>
          <p:cNvSpPr txBox="1"/>
          <p:nvPr/>
        </p:nvSpPr>
        <p:spPr>
          <a:xfrm>
            <a:off x="145774" y="185531"/>
            <a:ext cx="4253948" cy="400110"/>
          </a:xfrm>
          <a:prstGeom prst="rect">
            <a:avLst/>
          </a:prstGeom>
          <a:noFill/>
        </p:spPr>
        <p:txBody>
          <a:bodyPr wrap="square" rtlCol="0">
            <a:spAutoFit/>
          </a:bodyPr>
          <a:lstStyle/>
          <a:p>
            <a:r>
              <a:rPr lang="nl-NL" sz="2000" b="1" dirty="0"/>
              <a:t>Oorlogseconomie</a:t>
            </a:r>
          </a:p>
        </p:txBody>
      </p:sp>
      <p:sp>
        <p:nvSpPr>
          <p:cNvPr id="3" name="Tekstvak 2">
            <a:extLst>
              <a:ext uri="{FF2B5EF4-FFF2-40B4-BE49-F238E27FC236}">
                <a16:creationId xmlns:a16="http://schemas.microsoft.com/office/drawing/2014/main" id="{86640BEE-0DA7-4079-9367-915CBB480FBB}"/>
              </a:ext>
            </a:extLst>
          </p:cNvPr>
          <p:cNvSpPr txBox="1"/>
          <p:nvPr/>
        </p:nvSpPr>
        <p:spPr>
          <a:xfrm>
            <a:off x="145774" y="815010"/>
            <a:ext cx="4479235" cy="3170099"/>
          </a:xfrm>
          <a:prstGeom prst="rect">
            <a:avLst/>
          </a:prstGeom>
          <a:noFill/>
          <a:ln>
            <a:solidFill>
              <a:srgbClr val="0070C0"/>
            </a:solidFill>
          </a:ln>
        </p:spPr>
        <p:txBody>
          <a:bodyPr wrap="square" rtlCol="0">
            <a:spAutoFit/>
          </a:bodyPr>
          <a:lstStyle/>
          <a:p>
            <a:r>
              <a:rPr lang="nl-NL" sz="2000" b="1" dirty="0"/>
              <a:t>Het Duitse Rijk:</a:t>
            </a:r>
          </a:p>
          <a:p>
            <a:pPr marL="342900" indent="-342900">
              <a:buFont typeface="Arial" panose="020B0604020202020204" pitchFamily="34" charset="0"/>
              <a:buChar char="•"/>
            </a:pPr>
            <a:r>
              <a:rPr lang="nl-NL" sz="2000" dirty="0"/>
              <a:t>Katholieke en protestantse vorsten sinds 1555 (</a:t>
            </a:r>
            <a:r>
              <a:rPr lang="nl-NL" sz="2000" dirty="0" err="1"/>
              <a:t>Augsburgse</a:t>
            </a:r>
            <a:r>
              <a:rPr lang="nl-NL" sz="2000" dirty="0"/>
              <a:t> religievrede; </a:t>
            </a:r>
            <a:r>
              <a:rPr lang="nl-NL" sz="2000" dirty="0" err="1"/>
              <a:t>cuius</a:t>
            </a:r>
            <a:r>
              <a:rPr lang="nl-NL" sz="2000" dirty="0"/>
              <a:t> regio, </a:t>
            </a:r>
            <a:r>
              <a:rPr lang="nl-NL" sz="2000" dirty="0" err="1"/>
              <a:t>eius</a:t>
            </a:r>
            <a:r>
              <a:rPr lang="nl-NL" sz="2000" dirty="0"/>
              <a:t> </a:t>
            </a:r>
            <a:r>
              <a:rPr lang="nl-NL" sz="2000" dirty="0" err="1"/>
              <a:t>religio</a:t>
            </a:r>
            <a:r>
              <a:rPr lang="nl-NL" sz="2000" dirty="0"/>
              <a:t>)</a:t>
            </a:r>
          </a:p>
          <a:p>
            <a:pPr marL="342900" indent="-342900">
              <a:buFont typeface="Arial" panose="020B0604020202020204" pitchFamily="34" charset="0"/>
              <a:buChar char="•"/>
            </a:pPr>
            <a:r>
              <a:rPr lang="nl-NL" sz="2000" dirty="0"/>
              <a:t>1618: begin Dertigjarige Oorlog tussen die twee groepen.</a:t>
            </a:r>
          </a:p>
          <a:p>
            <a:pPr marL="342900" indent="-342900">
              <a:buFont typeface="Arial" panose="020B0604020202020204" pitchFamily="34" charset="0"/>
              <a:buChar char="•"/>
            </a:pPr>
            <a:r>
              <a:rPr lang="nl-NL" sz="2000" dirty="0"/>
              <a:t>Zweden bemoeit zich ermee, Frankrijk ook, Spanje natuurlijk… </a:t>
            </a:r>
          </a:p>
          <a:p>
            <a:pPr marL="342900" indent="-342900">
              <a:buFont typeface="Arial" panose="020B0604020202020204" pitchFamily="34" charset="0"/>
              <a:buChar char="•"/>
            </a:pPr>
            <a:r>
              <a:rPr lang="nl-NL" sz="2000" dirty="0"/>
              <a:t>Gevechten op het land, op zee, in de koloniën: wereldoorlog?</a:t>
            </a:r>
          </a:p>
        </p:txBody>
      </p:sp>
      <p:pic>
        <p:nvPicPr>
          <p:cNvPr id="5" name="Afbeelding 4" descr="Afbeelding met gebouw, sport, zwart, wit&#10;&#10;Automatisch gegenereerde beschrijving">
            <a:extLst>
              <a:ext uri="{FF2B5EF4-FFF2-40B4-BE49-F238E27FC236}">
                <a16:creationId xmlns:a16="http://schemas.microsoft.com/office/drawing/2014/main" id="{E2F5CC7A-F09B-4C2E-847F-350BF575C055}"/>
              </a:ext>
            </a:extLst>
          </p:cNvPr>
          <p:cNvPicPr>
            <a:picLocks noChangeAspect="1"/>
          </p:cNvPicPr>
          <p:nvPr/>
        </p:nvPicPr>
        <p:blipFill rotWithShape="1">
          <a:blip r:embed="rId3">
            <a:extLst>
              <a:ext uri="{28A0092B-C50C-407E-A947-70E740481C1C}">
                <a14:useLocalDpi xmlns:a14="http://schemas.microsoft.com/office/drawing/2010/main" val="0"/>
              </a:ext>
            </a:extLst>
          </a:blip>
          <a:srcRect l="51405" t="20336"/>
          <a:stretch/>
        </p:blipFill>
        <p:spPr>
          <a:xfrm>
            <a:off x="8945217" y="0"/>
            <a:ext cx="3246783" cy="3985109"/>
          </a:xfrm>
          <a:prstGeom prst="rect">
            <a:avLst/>
          </a:prstGeom>
        </p:spPr>
      </p:pic>
      <p:sp>
        <p:nvSpPr>
          <p:cNvPr id="7" name="Tekstvak 6">
            <a:extLst>
              <a:ext uri="{FF2B5EF4-FFF2-40B4-BE49-F238E27FC236}">
                <a16:creationId xmlns:a16="http://schemas.microsoft.com/office/drawing/2014/main" id="{8D79FC0D-E6B4-4378-8F5B-6F84B9ADD6C5}"/>
              </a:ext>
            </a:extLst>
          </p:cNvPr>
          <p:cNvSpPr txBox="1"/>
          <p:nvPr/>
        </p:nvSpPr>
        <p:spPr>
          <a:xfrm>
            <a:off x="145773" y="4214478"/>
            <a:ext cx="11781183" cy="1631216"/>
          </a:xfrm>
          <a:prstGeom prst="rect">
            <a:avLst/>
          </a:prstGeom>
          <a:noFill/>
          <a:ln>
            <a:solidFill>
              <a:srgbClr val="0070C0"/>
            </a:solidFill>
          </a:ln>
        </p:spPr>
        <p:txBody>
          <a:bodyPr wrap="square" rtlCol="0">
            <a:spAutoFit/>
          </a:bodyPr>
          <a:lstStyle/>
          <a:p>
            <a:r>
              <a:rPr lang="nl-NL" sz="2000" dirty="0"/>
              <a:t>Er is op veel manieren samenhang tussen oorlog en economie. </a:t>
            </a:r>
          </a:p>
          <a:p>
            <a:pPr marL="342900" indent="-342900">
              <a:buFont typeface="Arial" panose="020B0604020202020204" pitchFamily="34" charset="0"/>
              <a:buChar char="•"/>
            </a:pPr>
            <a:r>
              <a:rPr lang="nl-NL" sz="2000" dirty="0"/>
              <a:t>Oorlog vereist wapens en munitie </a:t>
            </a:r>
            <a:r>
              <a:rPr lang="nl-NL" sz="2000" dirty="0">
                <a:sym typeface="Wingdings" panose="05000000000000000000" pitchFamily="2" charset="2"/>
              </a:rPr>
              <a:t> staalmijnen, smelterijen, w</a:t>
            </a:r>
            <a:r>
              <a:rPr lang="nl-NL" sz="2000" dirty="0"/>
              <a:t>apenproductie (nijverheid), wapenhandel.</a:t>
            </a:r>
          </a:p>
          <a:p>
            <a:pPr marL="342900" indent="-342900">
              <a:buFont typeface="Arial" panose="020B0604020202020204" pitchFamily="34" charset="0"/>
              <a:buChar char="•"/>
            </a:pPr>
            <a:r>
              <a:rPr lang="nl-NL" sz="2000" dirty="0"/>
              <a:t>Oorlog op zee vereist schepen </a:t>
            </a:r>
            <a:r>
              <a:rPr lang="nl-NL" sz="2000" dirty="0">
                <a:sym typeface="Wingdings" panose="05000000000000000000" pitchFamily="2" charset="2"/>
              </a:rPr>
              <a:t> s</a:t>
            </a:r>
            <a:r>
              <a:rPr lang="nl-NL" sz="2000" dirty="0"/>
              <a:t>cheepsbouw (nijverheid).</a:t>
            </a:r>
          </a:p>
          <a:p>
            <a:pPr marL="342900" indent="-342900">
              <a:buFont typeface="Arial" panose="020B0604020202020204" pitchFamily="34" charset="0"/>
              <a:buChar char="•"/>
            </a:pPr>
            <a:r>
              <a:rPr lang="nl-NL" sz="2000" dirty="0"/>
              <a:t>Kapen: relatie tussen oorlog en handel.</a:t>
            </a:r>
          </a:p>
          <a:p>
            <a:pPr marL="342900" indent="-342900">
              <a:buFont typeface="Arial" panose="020B0604020202020204" pitchFamily="34" charset="0"/>
              <a:buChar char="•"/>
            </a:pPr>
            <a:r>
              <a:rPr lang="nl-NL" sz="2000" dirty="0"/>
              <a:t>Economisch dwarsbomen van de vijand (Zilvervloot).</a:t>
            </a:r>
          </a:p>
        </p:txBody>
      </p:sp>
      <p:sp>
        <p:nvSpPr>
          <p:cNvPr id="8" name="Tekstvak 7">
            <a:extLst>
              <a:ext uri="{FF2B5EF4-FFF2-40B4-BE49-F238E27FC236}">
                <a16:creationId xmlns:a16="http://schemas.microsoft.com/office/drawing/2014/main" id="{EDFC89F3-DF50-40D7-AADA-90C1D4AA691A}"/>
              </a:ext>
            </a:extLst>
          </p:cNvPr>
          <p:cNvSpPr txBox="1"/>
          <p:nvPr/>
        </p:nvSpPr>
        <p:spPr>
          <a:xfrm>
            <a:off x="5043114" y="1738340"/>
            <a:ext cx="3902103" cy="2246769"/>
          </a:xfrm>
          <a:prstGeom prst="rect">
            <a:avLst/>
          </a:prstGeom>
          <a:noFill/>
        </p:spPr>
        <p:txBody>
          <a:bodyPr wrap="square">
            <a:spAutoFit/>
          </a:bodyPr>
          <a:lstStyle/>
          <a:p>
            <a:r>
              <a:rPr lang="nl-NL" sz="2000" i="1" dirty="0"/>
              <a:t>De Tweede Praagse </a:t>
            </a:r>
            <a:r>
              <a:rPr lang="nl-NL" sz="2000" i="1" dirty="0" err="1"/>
              <a:t>Defenestratie</a:t>
            </a:r>
            <a:r>
              <a:rPr lang="nl-NL" sz="2000" i="1" dirty="0"/>
              <a:t>: de aanleiding tot de Dertigjarige Oorlog. Een strenge katholiek zou koning worden van het protestantse Bohemen. Daar kwam ruzie van. Twee katholieken werden </a:t>
            </a:r>
            <a:r>
              <a:rPr lang="nl-NL" sz="2000" i="1" dirty="0" err="1"/>
              <a:t>gedefenestreerd</a:t>
            </a:r>
            <a:r>
              <a:rPr lang="nl-NL" sz="2000" i="1" dirty="0"/>
              <a:t> </a:t>
            </a:r>
            <a:r>
              <a:rPr lang="nl-NL" sz="2000" i="1" dirty="0">
                <a:sym typeface="Wingdings" panose="05000000000000000000" pitchFamily="2" charset="2"/>
              </a:rPr>
              <a:t> oorlog.</a:t>
            </a:r>
            <a:endParaRPr lang="nl-NL" sz="2000" i="1" dirty="0"/>
          </a:p>
        </p:txBody>
      </p:sp>
    </p:spTree>
    <p:extLst>
      <p:ext uri="{BB962C8B-B14F-4D97-AF65-F5344CB8AC3E}">
        <p14:creationId xmlns:p14="http://schemas.microsoft.com/office/powerpoint/2010/main" val="220111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4931958-4203-494D-93CB-94E1962D00BE}"/>
              </a:ext>
            </a:extLst>
          </p:cNvPr>
          <p:cNvSpPr txBox="1"/>
          <p:nvPr/>
        </p:nvSpPr>
        <p:spPr>
          <a:xfrm>
            <a:off x="198782" y="107290"/>
            <a:ext cx="5446643" cy="400110"/>
          </a:xfrm>
          <a:prstGeom prst="rect">
            <a:avLst/>
          </a:prstGeom>
          <a:noFill/>
        </p:spPr>
        <p:txBody>
          <a:bodyPr wrap="square" rtlCol="0">
            <a:spAutoFit/>
          </a:bodyPr>
          <a:lstStyle/>
          <a:p>
            <a:r>
              <a:rPr lang="nl-NL" sz="2000" b="1" dirty="0"/>
              <a:t>Engeland en Frankrijk</a:t>
            </a:r>
          </a:p>
        </p:txBody>
      </p:sp>
      <p:sp>
        <p:nvSpPr>
          <p:cNvPr id="3" name="Tekstvak 2">
            <a:extLst>
              <a:ext uri="{FF2B5EF4-FFF2-40B4-BE49-F238E27FC236}">
                <a16:creationId xmlns:a16="http://schemas.microsoft.com/office/drawing/2014/main" id="{5E4C26FE-1496-4447-BCD5-E1C89B1570FC}"/>
              </a:ext>
            </a:extLst>
          </p:cNvPr>
          <p:cNvSpPr txBox="1"/>
          <p:nvPr/>
        </p:nvSpPr>
        <p:spPr>
          <a:xfrm>
            <a:off x="291548" y="1113183"/>
            <a:ext cx="6162262" cy="1631216"/>
          </a:xfrm>
          <a:prstGeom prst="rect">
            <a:avLst/>
          </a:prstGeom>
          <a:noFill/>
          <a:ln>
            <a:solidFill>
              <a:srgbClr val="0070C0"/>
            </a:solidFill>
          </a:ln>
        </p:spPr>
        <p:txBody>
          <a:bodyPr wrap="square" rtlCol="0">
            <a:spAutoFit/>
          </a:bodyPr>
          <a:lstStyle/>
          <a:p>
            <a:r>
              <a:rPr lang="nl-NL" sz="2000" dirty="0"/>
              <a:t>In Engeland:</a:t>
            </a:r>
          </a:p>
          <a:p>
            <a:pPr marL="285750" indent="-285750">
              <a:buFont typeface="Arial" panose="020B0604020202020204" pitchFamily="34" charset="0"/>
              <a:buChar char="•"/>
            </a:pPr>
            <a:r>
              <a:rPr lang="nl-NL" sz="2000" dirty="0"/>
              <a:t>Koning wil meer macht. Adel en parlement willen dat niet </a:t>
            </a:r>
            <a:r>
              <a:rPr lang="nl-NL" sz="2000" dirty="0">
                <a:sym typeface="Wingdings" panose="05000000000000000000" pitchFamily="2" charset="2"/>
              </a:rPr>
              <a:t> burgeroorlog.</a:t>
            </a:r>
          </a:p>
          <a:p>
            <a:pPr marL="285750" indent="-285750">
              <a:buFont typeface="Arial" panose="020B0604020202020204" pitchFamily="34" charset="0"/>
              <a:buChar char="•"/>
            </a:pPr>
            <a:r>
              <a:rPr lang="nl-NL" sz="2000" dirty="0">
                <a:sym typeface="Wingdings" panose="05000000000000000000" pitchFamily="2" charset="2"/>
              </a:rPr>
              <a:t>Koning verliest, wordt onthoofd  Engeland republiek.</a:t>
            </a:r>
          </a:p>
          <a:p>
            <a:pPr marL="285750" indent="-285750">
              <a:buFont typeface="Arial" panose="020B0604020202020204" pitchFamily="34" charset="0"/>
              <a:buChar char="•"/>
            </a:pPr>
            <a:r>
              <a:rPr lang="nl-NL" sz="2000" dirty="0">
                <a:sym typeface="Wingdings" panose="05000000000000000000" pitchFamily="2" charset="2"/>
              </a:rPr>
              <a:t>Blijft instabiel  toch weer koninkrijk.</a:t>
            </a:r>
          </a:p>
        </p:txBody>
      </p:sp>
      <p:sp>
        <p:nvSpPr>
          <p:cNvPr id="4" name="Tekstvak 3">
            <a:extLst>
              <a:ext uri="{FF2B5EF4-FFF2-40B4-BE49-F238E27FC236}">
                <a16:creationId xmlns:a16="http://schemas.microsoft.com/office/drawing/2014/main" id="{0CD0C265-04B0-4EFF-8FDD-1CD949656FEA}"/>
              </a:ext>
            </a:extLst>
          </p:cNvPr>
          <p:cNvSpPr txBox="1"/>
          <p:nvPr/>
        </p:nvSpPr>
        <p:spPr>
          <a:xfrm>
            <a:off x="6566452" y="1113183"/>
            <a:ext cx="5334001" cy="1631216"/>
          </a:xfrm>
          <a:prstGeom prst="rect">
            <a:avLst/>
          </a:prstGeom>
          <a:noFill/>
          <a:ln>
            <a:solidFill>
              <a:srgbClr val="0070C0"/>
            </a:solidFill>
          </a:ln>
        </p:spPr>
        <p:txBody>
          <a:bodyPr wrap="square" rtlCol="0">
            <a:spAutoFit/>
          </a:bodyPr>
          <a:lstStyle/>
          <a:p>
            <a:r>
              <a:rPr lang="nl-NL" sz="2000" dirty="0"/>
              <a:t>In Frankrijk:</a:t>
            </a:r>
          </a:p>
          <a:p>
            <a:pPr marL="285750" indent="-285750">
              <a:buFont typeface="Arial" panose="020B0604020202020204" pitchFamily="34" charset="0"/>
              <a:buChar char="•"/>
            </a:pPr>
            <a:r>
              <a:rPr lang="nl-NL" sz="2000" dirty="0"/>
              <a:t>Streven naar absolutisme: de hofhouding wordt steeds duurder en de vele oorlogen hebben ook een prijs.</a:t>
            </a:r>
            <a:endParaRPr lang="nl-NL" sz="2000" dirty="0">
              <a:sym typeface="Wingdings" panose="05000000000000000000" pitchFamily="2" charset="2"/>
            </a:endParaRPr>
          </a:p>
          <a:p>
            <a:pPr marL="285750" indent="-285750">
              <a:buFont typeface="Arial" panose="020B0604020202020204" pitchFamily="34" charset="0"/>
              <a:buChar char="•"/>
            </a:pPr>
            <a:r>
              <a:rPr lang="nl-NL" sz="2000" dirty="0">
                <a:sym typeface="Wingdings" panose="05000000000000000000" pitchFamily="2" charset="2"/>
              </a:rPr>
              <a:t>Hugenoten moeten katholiek worden, of weg.</a:t>
            </a:r>
          </a:p>
        </p:txBody>
      </p:sp>
      <p:sp>
        <p:nvSpPr>
          <p:cNvPr id="5" name="Tekstvak 4">
            <a:extLst>
              <a:ext uri="{FF2B5EF4-FFF2-40B4-BE49-F238E27FC236}">
                <a16:creationId xmlns:a16="http://schemas.microsoft.com/office/drawing/2014/main" id="{C8FCFABF-15B9-4218-8D2D-478E0ADBD78C}"/>
              </a:ext>
            </a:extLst>
          </p:cNvPr>
          <p:cNvSpPr txBox="1"/>
          <p:nvPr/>
        </p:nvSpPr>
        <p:spPr>
          <a:xfrm>
            <a:off x="291547" y="3407152"/>
            <a:ext cx="5009323" cy="2831544"/>
          </a:xfrm>
          <a:prstGeom prst="rect">
            <a:avLst/>
          </a:prstGeom>
          <a:noFill/>
        </p:spPr>
        <p:txBody>
          <a:bodyPr wrap="square" rtlCol="0">
            <a:spAutoFit/>
          </a:bodyPr>
          <a:lstStyle/>
          <a:p>
            <a:r>
              <a:rPr lang="nl-NL" sz="2000" dirty="0"/>
              <a:t>Engeland en Frankrijk verzwakken zichzelf in economisch opzicht. Het Duitse Rijk ook. De Republiek profiteert:</a:t>
            </a:r>
          </a:p>
          <a:p>
            <a:pPr marL="285750" indent="-285750">
              <a:buFont typeface="Arial" panose="020B0604020202020204" pitchFamily="34" charset="0"/>
              <a:buChar char="•"/>
            </a:pPr>
            <a:r>
              <a:rPr lang="nl-NL" sz="2000" dirty="0"/>
              <a:t>Minder concurrentie.</a:t>
            </a:r>
          </a:p>
          <a:p>
            <a:pPr marL="285750" indent="-285750">
              <a:buFont typeface="Arial" panose="020B0604020202020204" pitchFamily="34" charset="0"/>
              <a:buChar char="•"/>
            </a:pPr>
            <a:r>
              <a:rPr lang="nl-NL" sz="2000" dirty="0"/>
              <a:t>Instroom van hugenoten (relatief veel kooplieden).</a:t>
            </a:r>
          </a:p>
          <a:p>
            <a:pPr marL="285750" indent="-285750">
              <a:buFont typeface="Arial" panose="020B0604020202020204" pitchFamily="34" charset="0"/>
              <a:buChar char="•"/>
            </a:pPr>
            <a:r>
              <a:rPr lang="nl-NL" sz="2000" dirty="0"/>
              <a:t>Instroom van oorlogsvluchtelingen uit het oosten (sjouwers, scheepsjongens).</a:t>
            </a:r>
          </a:p>
          <a:p>
            <a:endParaRPr lang="nl-NL" dirty="0"/>
          </a:p>
        </p:txBody>
      </p:sp>
      <p:sp>
        <p:nvSpPr>
          <p:cNvPr id="6" name="Tekstvak 5">
            <a:extLst>
              <a:ext uri="{FF2B5EF4-FFF2-40B4-BE49-F238E27FC236}">
                <a16:creationId xmlns:a16="http://schemas.microsoft.com/office/drawing/2014/main" id="{C0C780B5-9648-45D1-8EC9-1FE249F9D264}"/>
              </a:ext>
            </a:extLst>
          </p:cNvPr>
          <p:cNvSpPr txBox="1"/>
          <p:nvPr/>
        </p:nvSpPr>
        <p:spPr>
          <a:xfrm>
            <a:off x="6566452" y="4330481"/>
            <a:ext cx="5168348" cy="1908215"/>
          </a:xfrm>
          <a:prstGeom prst="rect">
            <a:avLst/>
          </a:prstGeom>
          <a:noFill/>
        </p:spPr>
        <p:txBody>
          <a:bodyPr wrap="square" rtlCol="0">
            <a:spAutoFit/>
          </a:bodyPr>
          <a:lstStyle/>
          <a:p>
            <a:pPr marL="285750" indent="-285750">
              <a:buFont typeface="Arial" panose="020B0604020202020204" pitchFamily="34" charset="0"/>
              <a:buChar char="•"/>
            </a:pPr>
            <a:r>
              <a:rPr lang="nl-NL" sz="2000" dirty="0"/>
              <a:t>Enorme economische groei.</a:t>
            </a:r>
          </a:p>
          <a:p>
            <a:pPr marL="742950" lvl="1" indent="-285750">
              <a:buFont typeface="Arial" panose="020B0604020202020204" pitchFamily="34" charset="0"/>
              <a:buChar char="•"/>
            </a:pPr>
            <a:r>
              <a:rPr lang="nl-NL" sz="2000" dirty="0"/>
              <a:t>‘Bloei in cultureel opzicht.’</a:t>
            </a:r>
          </a:p>
          <a:p>
            <a:pPr marL="742950" lvl="1" indent="-285750">
              <a:buFont typeface="Arial" panose="020B0604020202020204" pitchFamily="34" charset="0"/>
              <a:buChar char="•"/>
            </a:pPr>
            <a:r>
              <a:rPr lang="nl-NL" sz="2000" dirty="0"/>
              <a:t>Wetenschappelijke revolutie.</a:t>
            </a:r>
          </a:p>
          <a:p>
            <a:pPr marL="285750" indent="-285750">
              <a:buFont typeface="Arial" panose="020B0604020202020204" pitchFamily="34" charset="0"/>
              <a:buChar char="•"/>
            </a:pPr>
            <a:r>
              <a:rPr lang="nl-NL" sz="2000" dirty="0"/>
              <a:t>Snelle bevolkingsgroei. In Holland als geheel, maar ook in de belangrijkste steden.</a:t>
            </a:r>
          </a:p>
          <a:p>
            <a:pPr marL="742950" lvl="1" indent="-285750">
              <a:buFont typeface="Arial" panose="020B0604020202020204" pitchFamily="34" charset="0"/>
              <a:buChar char="•"/>
            </a:pPr>
            <a:endParaRPr lang="nl-NL" dirty="0"/>
          </a:p>
        </p:txBody>
      </p:sp>
      <p:sp>
        <p:nvSpPr>
          <p:cNvPr id="7" name="Rechteraccolade 6">
            <a:extLst>
              <a:ext uri="{FF2B5EF4-FFF2-40B4-BE49-F238E27FC236}">
                <a16:creationId xmlns:a16="http://schemas.microsoft.com/office/drawing/2014/main" id="{6A1A01D3-ABD4-44FF-BEA2-F8942AB32B61}"/>
              </a:ext>
            </a:extLst>
          </p:cNvPr>
          <p:cNvSpPr/>
          <p:nvPr/>
        </p:nvSpPr>
        <p:spPr>
          <a:xfrm>
            <a:off x="5120308" y="4334126"/>
            <a:ext cx="361123" cy="14974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 name="Pijl: rechts 7">
            <a:extLst>
              <a:ext uri="{FF2B5EF4-FFF2-40B4-BE49-F238E27FC236}">
                <a16:creationId xmlns:a16="http://schemas.microsoft.com/office/drawing/2014/main" id="{5835AB7E-F882-4DB4-B230-C7A942058BAD}"/>
              </a:ext>
            </a:extLst>
          </p:cNvPr>
          <p:cNvSpPr/>
          <p:nvPr/>
        </p:nvSpPr>
        <p:spPr>
          <a:xfrm>
            <a:off x="5300869" y="4947370"/>
            <a:ext cx="808385" cy="2710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5944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buiten, stad&#10;&#10;Automatisch gegenereerde beschrijving">
            <a:extLst>
              <a:ext uri="{FF2B5EF4-FFF2-40B4-BE49-F238E27FC236}">
                <a16:creationId xmlns:a16="http://schemas.microsoft.com/office/drawing/2014/main" id="{C4432F90-830F-45CB-B198-2DDE5154A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6311" y="0"/>
            <a:ext cx="5695689" cy="3664756"/>
          </a:xfrm>
          <a:prstGeom prst="rect">
            <a:avLst/>
          </a:prstGeom>
        </p:spPr>
      </p:pic>
      <p:sp>
        <p:nvSpPr>
          <p:cNvPr id="4" name="Tekstvak 3">
            <a:extLst>
              <a:ext uri="{FF2B5EF4-FFF2-40B4-BE49-F238E27FC236}">
                <a16:creationId xmlns:a16="http://schemas.microsoft.com/office/drawing/2014/main" id="{06AB2F16-67B3-4FAA-892A-08826A78E64A}"/>
              </a:ext>
            </a:extLst>
          </p:cNvPr>
          <p:cNvSpPr txBox="1"/>
          <p:nvPr/>
        </p:nvSpPr>
        <p:spPr>
          <a:xfrm>
            <a:off x="198783" y="238539"/>
            <a:ext cx="6188765" cy="400110"/>
          </a:xfrm>
          <a:prstGeom prst="rect">
            <a:avLst/>
          </a:prstGeom>
          <a:noFill/>
        </p:spPr>
        <p:txBody>
          <a:bodyPr wrap="square" rtlCol="0">
            <a:spAutoFit/>
          </a:bodyPr>
          <a:lstStyle/>
          <a:p>
            <a:r>
              <a:rPr lang="nl-NL" sz="2000" b="1" dirty="0" err="1"/>
              <a:t>Aristocratisering</a:t>
            </a:r>
            <a:r>
              <a:rPr lang="nl-NL" sz="2000" b="1" dirty="0"/>
              <a:t> en </a:t>
            </a:r>
            <a:r>
              <a:rPr lang="nl-NL" sz="2000" b="1" dirty="0" err="1"/>
              <a:t>oligarchisering</a:t>
            </a:r>
            <a:endParaRPr lang="nl-NL" sz="2000" b="1" dirty="0"/>
          </a:p>
        </p:txBody>
      </p:sp>
      <p:sp>
        <p:nvSpPr>
          <p:cNvPr id="5" name="Tekstvak 4">
            <a:extLst>
              <a:ext uri="{FF2B5EF4-FFF2-40B4-BE49-F238E27FC236}">
                <a16:creationId xmlns:a16="http://schemas.microsoft.com/office/drawing/2014/main" id="{E253CC49-337B-4B05-9958-40096F8245A8}"/>
              </a:ext>
            </a:extLst>
          </p:cNvPr>
          <p:cNvSpPr txBox="1"/>
          <p:nvPr/>
        </p:nvSpPr>
        <p:spPr>
          <a:xfrm>
            <a:off x="198782" y="865207"/>
            <a:ext cx="6188765" cy="2246769"/>
          </a:xfrm>
          <a:prstGeom prst="rect">
            <a:avLst/>
          </a:prstGeom>
          <a:noFill/>
        </p:spPr>
        <p:txBody>
          <a:bodyPr wrap="square" rtlCol="0">
            <a:spAutoFit/>
          </a:bodyPr>
          <a:lstStyle/>
          <a:p>
            <a:r>
              <a:rPr lang="nl-NL" sz="2000" dirty="0"/>
              <a:t>In de Republiek worden enkele tientallen families steenrijk. Ze gaan zich in toenemende mate gedragen zoals edelen in Frankrijk dat doen: </a:t>
            </a:r>
            <a:r>
              <a:rPr lang="nl-NL" sz="2000" b="1" dirty="0" err="1"/>
              <a:t>aristocratisering</a:t>
            </a:r>
            <a:r>
              <a:rPr lang="nl-NL" sz="2000" dirty="0"/>
              <a:t>.</a:t>
            </a:r>
          </a:p>
          <a:p>
            <a:pPr marL="342900" indent="-342900">
              <a:buFont typeface="Arial" panose="020B0604020202020204" pitchFamily="34" charset="0"/>
              <a:buChar char="•"/>
            </a:pPr>
            <a:r>
              <a:rPr lang="nl-NL" sz="2000" dirty="0"/>
              <a:t>Mooi huis, vol kunst: rijkdom en kennis uitstralen.</a:t>
            </a:r>
          </a:p>
          <a:p>
            <a:pPr marL="342900" indent="-342900">
              <a:buFont typeface="Arial" panose="020B0604020202020204" pitchFamily="34" charset="0"/>
              <a:buChar char="•"/>
            </a:pPr>
            <a:r>
              <a:rPr lang="nl-NL" sz="2000" dirty="0"/>
              <a:t>Buitenhuis, bijvoorbeeld aan de Vecht.</a:t>
            </a:r>
          </a:p>
          <a:p>
            <a:pPr marL="342900" indent="-342900">
              <a:buFont typeface="Arial" panose="020B0604020202020204" pitchFamily="34" charset="0"/>
              <a:buChar char="•"/>
            </a:pPr>
            <a:r>
              <a:rPr lang="nl-NL" sz="2000" dirty="0"/>
              <a:t>Steeds meer weg uit de handel en steeds meer ‘veilig’ investeren, bijvoorbeeld in grond, huizen, polders.</a:t>
            </a:r>
          </a:p>
        </p:txBody>
      </p:sp>
      <p:sp>
        <p:nvSpPr>
          <p:cNvPr id="6" name="Tekstvak 5">
            <a:extLst>
              <a:ext uri="{FF2B5EF4-FFF2-40B4-BE49-F238E27FC236}">
                <a16:creationId xmlns:a16="http://schemas.microsoft.com/office/drawing/2014/main" id="{CFB33E67-22CF-4F09-87FC-E2E76A899441}"/>
              </a:ext>
            </a:extLst>
          </p:cNvPr>
          <p:cNvSpPr txBox="1"/>
          <p:nvPr/>
        </p:nvSpPr>
        <p:spPr>
          <a:xfrm>
            <a:off x="6496311" y="3816625"/>
            <a:ext cx="5194852" cy="1323439"/>
          </a:xfrm>
          <a:prstGeom prst="rect">
            <a:avLst/>
          </a:prstGeom>
          <a:noFill/>
        </p:spPr>
        <p:txBody>
          <a:bodyPr wrap="square" rtlCol="0">
            <a:spAutoFit/>
          </a:bodyPr>
          <a:lstStyle/>
          <a:p>
            <a:r>
              <a:rPr lang="nl-NL" sz="2000" i="1" dirty="0"/>
              <a:t>De bevolkingsgroei maakt regelmatig stadsuitbreidingen nodig, zoals de Amsterdamse grachtengordel. Daar komen dan nieuwe huizen, bestemd voor de elite. (‘Stadspaleizen’)</a:t>
            </a:r>
          </a:p>
        </p:txBody>
      </p:sp>
      <p:pic>
        <p:nvPicPr>
          <p:cNvPr id="8" name="Afbeelding 7" descr="Afbeelding met persoon&#10;&#10;Automatisch gegenereerde beschrijving">
            <a:extLst>
              <a:ext uri="{FF2B5EF4-FFF2-40B4-BE49-F238E27FC236}">
                <a16:creationId xmlns:a16="http://schemas.microsoft.com/office/drawing/2014/main" id="{7AE90C8D-3B46-4C42-8BCA-1DB90AF4A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311" y="-10351"/>
            <a:ext cx="5695689" cy="6878701"/>
          </a:xfrm>
          <a:prstGeom prst="rect">
            <a:avLst/>
          </a:prstGeom>
        </p:spPr>
      </p:pic>
      <p:sp>
        <p:nvSpPr>
          <p:cNvPr id="9" name="Tekstvak 8">
            <a:extLst>
              <a:ext uri="{FF2B5EF4-FFF2-40B4-BE49-F238E27FC236}">
                <a16:creationId xmlns:a16="http://schemas.microsoft.com/office/drawing/2014/main" id="{C2321BF6-C517-4104-A982-EC52632F1A70}"/>
              </a:ext>
            </a:extLst>
          </p:cNvPr>
          <p:cNvSpPr txBox="1"/>
          <p:nvPr/>
        </p:nvSpPr>
        <p:spPr>
          <a:xfrm>
            <a:off x="198781" y="3439350"/>
            <a:ext cx="6188765" cy="2554545"/>
          </a:xfrm>
          <a:prstGeom prst="rect">
            <a:avLst/>
          </a:prstGeom>
          <a:noFill/>
        </p:spPr>
        <p:txBody>
          <a:bodyPr wrap="square" rtlCol="0">
            <a:spAutoFit/>
          </a:bodyPr>
          <a:lstStyle/>
          <a:p>
            <a:r>
              <a:rPr lang="nl-NL" sz="2000" dirty="0"/>
              <a:t>De regenten verdelen de </a:t>
            </a:r>
            <a:r>
              <a:rPr lang="nl-NL" sz="2000" dirty="0" err="1"/>
              <a:t>bestuursbanen</a:t>
            </a:r>
            <a:r>
              <a:rPr lang="nl-NL" sz="2000" dirty="0"/>
              <a:t> onderling. De elite bestuurt; mensen van buiten deze groep besturen niet. De Republiek heeft dus een </a:t>
            </a:r>
            <a:r>
              <a:rPr lang="nl-NL" sz="2000" b="1" dirty="0"/>
              <a:t>oligarchisch</a:t>
            </a:r>
            <a:r>
              <a:rPr lang="nl-NL" sz="2000" dirty="0"/>
              <a:t> bestuur.</a:t>
            </a:r>
          </a:p>
          <a:p>
            <a:endParaRPr lang="nl-NL" sz="2000" dirty="0"/>
          </a:p>
          <a:p>
            <a:endParaRPr lang="nl-NL" sz="2000" dirty="0"/>
          </a:p>
          <a:p>
            <a:endParaRPr lang="nl-NL" sz="2000" dirty="0"/>
          </a:p>
          <a:p>
            <a:r>
              <a:rPr lang="nl-NL" sz="2000" i="1" dirty="0"/>
              <a:t>Andries Bicker. De familie Bicker leverde vele tientallen bestuurders.</a:t>
            </a:r>
          </a:p>
        </p:txBody>
      </p:sp>
    </p:spTree>
    <p:extLst>
      <p:ext uri="{BB962C8B-B14F-4D97-AF65-F5344CB8AC3E}">
        <p14:creationId xmlns:p14="http://schemas.microsoft.com/office/powerpoint/2010/main" val="276077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8B8AA38A7AF0489A7E61A0280E8C10" ma:contentTypeVersion="15" ma:contentTypeDescription="Een nieuw document maken." ma:contentTypeScope="" ma:versionID="8b208bd71e39db172640dd0ebff8348a">
  <xsd:schema xmlns:xsd="http://www.w3.org/2001/XMLSchema" xmlns:xs="http://www.w3.org/2001/XMLSchema" xmlns:p="http://schemas.microsoft.com/office/2006/metadata/properties" xmlns:ns1="http://schemas.microsoft.com/sharepoint/v3" xmlns:ns2="e1dcb873-0d1d-4238-80d7-fb04f5851256" xmlns:ns3="ca0ac107-fa11-47ac-a53b-2565e7ca93ff" targetNamespace="http://schemas.microsoft.com/office/2006/metadata/properties" ma:root="true" ma:fieldsID="5ed5a0ce4823840ced35c72fd3bc696b" ns1:_="" ns2:_="" ns3:_="">
    <xsd:import namespace="http://schemas.microsoft.com/sharepoint/v3"/>
    <xsd:import namespace="e1dcb873-0d1d-4238-80d7-fb04f5851256"/>
    <xsd:import namespace="ca0ac107-fa11-47ac-a53b-2565e7ca93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Eigenschappen van het geïntegreerd beleid voor naleving" ma:hidden="true" ma:internalName="_ip_UnifiedCompliancePolicyProperties">
      <xsd:simpleType>
        <xsd:restriction base="dms:Note"/>
      </xsd:simpleType>
    </xsd:element>
    <xsd:element name="_ip_UnifiedCompliancePolicyUIAction" ma:index="22"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dcb873-0d1d-4238-80d7-fb04f58512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0ac107-fa11-47ac-a53b-2565e7ca93ff"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AD5DAD-2950-45E6-B67F-1BE18EC87FF8}">
  <ds:schemaRef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purl.org/dc/dcmitype/"/>
    <ds:schemaRef ds:uri="ca0ac107-fa11-47ac-a53b-2565e7ca93ff"/>
    <ds:schemaRef ds:uri="http://purl.org/dc/elements/1.1/"/>
    <ds:schemaRef ds:uri="e1dcb873-0d1d-4238-80d7-fb04f5851256"/>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44AC55E-9B88-471F-81DA-ED55C4EC1A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1dcb873-0d1d-4238-80d7-fb04f5851256"/>
    <ds:schemaRef ds:uri="ca0ac107-fa11-47ac-a53b-2565e7ca93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F3CD3B-3F57-40CE-91CD-E01953EC26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1278</Words>
  <Application>Microsoft Office PowerPoint</Application>
  <PresentationFormat>Breedbeeld</PresentationFormat>
  <Paragraphs>125</Paragraphs>
  <Slides>12</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Haan, R. den | Coornhert Gymnasium</dc:creator>
  <cp:lastModifiedBy>Andre Smit</cp:lastModifiedBy>
  <cp:revision>145</cp:revision>
  <dcterms:created xsi:type="dcterms:W3CDTF">2021-09-04T11:27:39Z</dcterms:created>
  <dcterms:modified xsi:type="dcterms:W3CDTF">2023-03-20T18:56:16Z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0x010100038B8AA38A7AF0489A7E61A0280E8C10</vt:lpwstr>
  </property>
</Properties>
</file>