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9" r:id="rId3"/>
    <p:sldId id="262" r:id="rId4"/>
    <p:sldId id="263" r:id="rId5"/>
    <p:sldId id="258" r:id="rId6"/>
    <p:sldId id="273" r:id="rId7"/>
    <p:sldId id="260" r:id="rId8"/>
    <p:sldId id="257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4" r:id="rId17"/>
    <p:sldId id="275" r:id="rId18"/>
  </p:sldIdLst>
  <p:sldSz cx="9144000" cy="6858000" type="screen4x3"/>
  <p:notesSz cx="7099300" cy="10234613"/>
  <p:custDataLst>
    <p:tags r:id="rId21"/>
  </p:custDataLst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62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623D1755-0EEE-4F78-B0C6-EDF09AE2FBB0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C0DB320-ACDD-4DCD-9FA3-2A430E2CBED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73193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63994A-D52B-4EE0-9F92-47627489FE07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5868F491-8758-471E-B8BA-E09FB94A7EF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92175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61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4E417772-1E28-43F7-A99D-955DB69200F6}" type="slidenum">
              <a:rPr lang="nl-NL" altLang="nl-NL" smtClean="0"/>
              <a:pPr/>
              <a:t>1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092890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266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26639EE4-B7C8-4B2C-872E-C7427FC6F8C3}" type="slidenum">
              <a:rPr lang="nl-NL" altLang="nl-NL" smtClean="0"/>
              <a:pPr/>
              <a:t>10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318661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286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59667312-8558-47A7-B425-535FFAE5C3C7}" type="slidenum">
              <a:rPr lang="nl-NL" altLang="nl-NL" smtClean="0"/>
              <a:pPr/>
              <a:t>11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558447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3072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8F6E40CE-B5B8-4CEE-94B2-A4E598C82ABA}" type="slidenum">
              <a:rPr lang="nl-NL" altLang="nl-NL" smtClean="0"/>
              <a:pPr/>
              <a:t>12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4105629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3277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DC27855E-9493-4D7E-9F4F-0D2F0E4F9DC1}" type="slidenum">
              <a:rPr lang="nl-NL" altLang="nl-NL" smtClean="0"/>
              <a:pPr/>
              <a:t>13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391835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3482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96452258-A9CD-48A7-A4C3-B0D7978B9BF3}" type="slidenum">
              <a:rPr lang="nl-NL" altLang="nl-NL" smtClean="0"/>
              <a:pPr/>
              <a:t>14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282145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3686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E9B8D68A-7F27-4485-9334-A84C8EA43B1A}" type="slidenum">
              <a:rPr lang="nl-NL" altLang="nl-NL" smtClean="0"/>
              <a:pPr/>
              <a:t>15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418919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3482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fld id="{1D35BE44-F8CE-45F6-861C-0CE905702870}" type="slidenum">
              <a:rPr lang="nl-NL" altLang="nl-NL"/>
              <a:pPr/>
              <a:t>16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93995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3482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fld id="{1D35BE44-F8CE-45F6-861C-0CE905702870}" type="slidenum">
              <a:rPr lang="nl-NL" altLang="nl-NL"/>
              <a:pPr/>
              <a:t>17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3342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819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5283F05E-A0F0-4C21-B9B1-C09DAF4C0DE2}" type="slidenum">
              <a:rPr lang="nl-NL" altLang="nl-NL" smtClean="0"/>
              <a:pPr/>
              <a:t>2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411735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102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513D1F4B-8509-4067-8625-17E6F9ACEFF3}" type="slidenum">
              <a:rPr lang="nl-NL" altLang="nl-NL" smtClean="0"/>
              <a:pPr/>
              <a:t>3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41525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9DB8EAC1-84B2-4395-BF3A-7C8FAC4F460B}" type="slidenum">
              <a:rPr lang="nl-NL" altLang="nl-NL" smtClean="0"/>
              <a:pPr/>
              <a:t>4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408066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1434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C38C189A-6E46-4C58-9330-30662CEC0274}" type="slidenum">
              <a:rPr lang="nl-NL" altLang="nl-NL" smtClean="0"/>
              <a:pPr/>
              <a:t>5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17903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163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5EC62BCC-1AFE-4AF6-AF73-20006C3C2140}" type="slidenum">
              <a:rPr lang="nl-NL" altLang="nl-NL" smtClean="0"/>
              <a:pPr/>
              <a:t>6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302048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184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BBF9D19A-3191-435E-A099-A46172726670}" type="slidenum">
              <a:rPr lang="nl-NL" altLang="nl-NL" smtClean="0"/>
              <a:pPr/>
              <a:t>7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698237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dirty="0" smtClean="0"/>
          </a:p>
        </p:txBody>
      </p:sp>
      <p:sp>
        <p:nvSpPr>
          <p:cNvPr id="2048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E27D02AE-A522-4C1F-B11D-99F5607D881C}" type="slidenum">
              <a:rPr lang="nl-NL" altLang="nl-NL" smtClean="0"/>
              <a:pPr/>
              <a:t>8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504032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  <p:sp>
        <p:nvSpPr>
          <p:cNvPr id="245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fld id="{55597597-8399-4191-B9CA-A10986066CEA}" type="slidenum">
              <a:rPr lang="nl-NL" altLang="nl-NL" smtClean="0"/>
              <a:pPr/>
              <a:t>9</a:t>
            </a:fld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688269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BA0C-1500-4B33-AC05-A832A291F8DA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EC595-DF7B-485F-95B8-F3C40C6BAAA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2890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49184-C54E-4E28-B45E-180D1916BA7B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0CDBD-B427-404E-AE94-93489BBF1AF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2759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0FD8C-657C-452E-BE8B-2D4E90463CC5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28E7-4A95-4C54-80C5-EAD691B7BD6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1076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3D8E0-0DC3-420A-B380-8DFA5A7F8FCA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CCBF0-417D-4D4D-86AB-8CF7B7782D4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2469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F0FEF-E599-4C91-9AC9-9F80712D9A69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51313-0C16-4147-9E24-E5D0995A6E3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51438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9C9DF-4879-4A72-9071-AA11B64DBB05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EC942-2395-4B45-9B66-5F1306060D1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3182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93234-FE44-4901-B57B-A010E676CE80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51959-4A6D-4D63-8F8C-EA908DAF5C3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0329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A5F86-20EB-4752-922E-98C53111260D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511D3-D624-43A9-843A-311C13DD0D5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2490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579BC-138F-4FD9-8A88-21C73ADF1C02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41323-EDE3-4E93-BA98-06166DF1336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1250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C793E-A7A6-4467-9729-DEFD1333FC3A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AA019-57B4-4F98-818A-036D22BA56A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71520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C3135-BA40-412B-8FDE-9FD90E3715C2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F3704-B98B-456B-B4DA-414819273C7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047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  <a:endParaRPr lang="en-US" alt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F5BB339-D5E7-492E-83CA-4209ED4CFAC2}" type="datetimeFigureOut">
              <a:rPr lang="nl-NL"/>
              <a:pPr>
                <a:defRPr/>
              </a:pPr>
              <a:t>13-11-2016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fld id="{ADE6780F-3733-4827-A334-5B18F12663A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87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.jpe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4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84213" y="820738"/>
            <a:ext cx="8191500" cy="30638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accent3"/>
                </a:solidFill>
                <a:latin typeface="+mn-lt"/>
                <a:ea typeface="+mj-ea"/>
                <a:cs typeface="+mj-cs"/>
              </a:rPr>
              <a:t>De opkomst van de stedelijke burgerij en de toenemende zelfstandigheid van de steden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hthoek 9"/>
          <p:cNvSpPr/>
          <p:nvPr/>
        </p:nvSpPr>
        <p:spPr>
          <a:xfrm>
            <a:off x="647700" y="1236663"/>
            <a:ext cx="8245475" cy="623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733425" algn="l"/>
              </a:tabLst>
              <a:defRPr/>
            </a:pPr>
            <a:r>
              <a:rPr lang="nl-NL" sz="15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Onderzoeksvraag; </a:t>
            </a:r>
            <a:r>
              <a:rPr lang="nl-NL" sz="15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Waardoor kregen mensen in de steden en op het platteland steeds meer vrijheid en kregen stedelingen steeds meer bestuursmacht?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0" y="2060575"/>
            <a:ext cx="8928100" cy="474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5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539750" y="820738"/>
            <a:ext cx="8335963" cy="306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NL" sz="1400" b="1" dirty="0">
                <a:latin typeface="+mn-lt"/>
                <a:ea typeface="+mj-ea"/>
                <a:cs typeface="+mj-cs"/>
              </a:rPr>
              <a:t>Taak schepenen: rechtspraak en veroordeling  (middeleeuwse straffen)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25" y="1225550"/>
            <a:ext cx="8337550" cy="544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1341438"/>
            <a:ext cx="1524000" cy="189388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3260725"/>
            <a:ext cx="1544637" cy="20002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5357813"/>
            <a:ext cx="1884362" cy="118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84213" y="820738"/>
            <a:ext cx="8191500" cy="30638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accent3"/>
                </a:solidFill>
                <a:latin typeface="+mn-lt"/>
                <a:ea typeface="+mj-ea"/>
                <a:cs typeface="+mj-cs"/>
              </a:rPr>
              <a:t>De opkomst van de stedelijke burgerij en de toenemende zelfstandigheid van de steden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4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684213" y="1263650"/>
            <a:ext cx="8172450" cy="3293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300" dirty="0">
                <a:cs typeface="Arial" charset="0"/>
              </a:rPr>
              <a:t>Het </a:t>
            </a:r>
            <a:r>
              <a:rPr lang="nl-NL" sz="1300" b="1" dirty="0">
                <a:cs typeface="Arial" charset="0"/>
              </a:rPr>
              <a:t>stadsbestuur</a:t>
            </a:r>
            <a:r>
              <a:rPr lang="nl-NL" sz="1300" dirty="0">
                <a:cs typeface="Arial" charset="0"/>
              </a:rPr>
              <a:t> kwam dus steeds meer in handel van een </a:t>
            </a:r>
            <a:r>
              <a:rPr lang="nl-NL" sz="1300" b="1" u="sng" dirty="0">
                <a:cs typeface="Arial" charset="0"/>
              </a:rPr>
              <a:t>kleine, rijke elite</a:t>
            </a:r>
            <a:r>
              <a:rPr lang="nl-NL" sz="1300" dirty="0">
                <a:cs typeface="Arial" charset="0"/>
              </a:rPr>
              <a:t>. Men </a:t>
            </a:r>
            <a:r>
              <a:rPr lang="nl-NL" sz="1300" b="1" dirty="0">
                <a:cs typeface="Arial" charset="0"/>
              </a:rPr>
              <a:t>misbruikte</a:t>
            </a:r>
            <a:r>
              <a:rPr lang="nl-NL" sz="1300" dirty="0">
                <a:cs typeface="Arial" charset="0"/>
              </a:rPr>
              <a:t> de </a:t>
            </a:r>
            <a:r>
              <a:rPr lang="nl-NL" sz="1300" b="1" dirty="0">
                <a:cs typeface="Arial" charset="0"/>
              </a:rPr>
              <a:t>macht</a:t>
            </a:r>
            <a:r>
              <a:rPr lang="nl-NL" sz="1300" dirty="0">
                <a:cs typeface="Arial" charset="0"/>
              </a:rPr>
              <a:t> weleens door armen meer belasting te laten betalen of zwaarder te straffen dan </a:t>
            </a:r>
            <a:r>
              <a:rPr lang="nl-NL" sz="1300" dirty="0" smtClean="0">
                <a:cs typeface="Arial" charset="0"/>
              </a:rPr>
              <a:t>de rijken.</a:t>
            </a:r>
            <a:endParaRPr lang="nl-NL" sz="1300" dirty="0">
              <a:cs typeface="Arial" charset="0"/>
            </a:endParaRPr>
          </a:p>
          <a:p>
            <a:pPr>
              <a:defRPr/>
            </a:pPr>
            <a:r>
              <a:rPr lang="nl-NL" sz="1300" dirty="0">
                <a:cs typeface="Arial" charset="0"/>
              </a:rPr>
              <a:t>Hierdoor kwam </a:t>
            </a:r>
            <a:r>
              <a:rPr lang="nl-NL" sz="1300" b="1" u="sng" dirty="0">
                <a:solidFill>
                  <a:schemeClr val="accent3"/>
                </a:solidFill>
                <a:cs typeface="Arial" charset="0"/>
              </a:rPr>
              <a:t>het gemeen </a:t>
            </a:r>
            <a:r>
              <a:rPr lang="nl-NL" sz="1300" dirty="0">
                <a:cs typeface="Arial" charset="0"/>
              </a:rPr>
              <a:t>(armere deel van de bevolking dat bestond uit </a:t>
            </a:r>
            <a:r>
              <a:rPr lang="nl-NL" sz="1300" b="1" dirty="0">
                <a:cs typeface="Arial" charset="0"/>
              </a:rPr>
              <a:t>ambachtslieden</a:t>
            </a:r>
            <a:r>
              <a:rPr lang="nl-NL" sz="1300" dirty="0">
                <a:cs typeface="Arial" charset="0"/>
              </a:rPr>
              <a:t> en </a:t>
            </a:r>
            <a:r>
              <a:rPr lang="nl-NL" sz="1300" b="1" dirty="0">
                <a:cs typeface="Arial" charset="0"/>
              </a:rPr>
              <a:t>arbeiders</a:t>
            </a:r>
            <a:r>
              <a:rPr lang="nl-NL" sz="1300" dirty="0">
                <a:cs typeface="Arial" charset="0"/>
              </a:rPr>
              <a:t>) regelmatig </a:t>
            </a:r>
            <a:r>
              <a:rPr lang="nl-NL" sz="1300" b="1" dirty="0">
                <a:cs typeface="Arial" charset="0"/>
              </a:rPr>
              <a:t>in opstand</a:t>
            </a:r>
            <a:r>
              <a:rPr lang="nl-NL" sz="1300" dirty="0">
                <a:cs typeface="Arial" charset="0"/>
              </a:rPr>
              <a:t>. Daardoor werd </a:t>
            </a:r>
            <a:r>
              <a:rPr lang="nl-NL" sz="1300" b="1" dirty="0">
                <a:cs typeface="Arial" charset="0"/>
              </a:rPr>
              <a:t>macht</a:t>
            </a:r>
            <a:r>
              <a:rPr lang="nl-NL" sz="1300" dirty="0">
                <a:cs typeface="Arial" charset="0"/>
              </a:rPr>
              <a:t> van de </a:t>
            </a:r>
            <a:r>
              <a:rPr lang="nl-NL" sz="1300" b="1" u="sng" dirty="0">
                <a:solidFill>
                  <a:schemeClr val="accent3"/>
                </a:solidFill>
                <a:cs typeface="Arial" charset="0"/>
              </a:rPr>
              <a:t>patriciërs</a:t>
            </a:r>
            <a:r>
              <a:rPr lang="nl-NL" sz="1300" dirty="0">
                <a:solidFill>
                  <a:schemeClr val="accent3"/>
                </a:solidFill>
                <a:cs typeface="Arial" charset="0"/>
              </a:rPr>
              <a:t> </a:t>
            </a:r>
            <a:r>
              <a:rPr lang="nl-NL" sz="1300" dirty="0">
                <a:cs typeface="Arial" charset="0"/>
              </a:rPr>
              <a:t>langzaam </a:t>
            </a:r>
            <a:r>
              <a:rPr lang="nl-NL" sz="1300" dirty="0" smtClean="0">
                <a:cs typeface="Arial" charset="0"/>
              </a:rPr>
              <a:t>verminderd want na zo’n opstand kwamen er vaak nieuwe regels, zoals </a:t>
            </a:r>
            <a:r>
              <a:rPr lang="nl-NL" sz="1300" dirty="0">
                <a:cs typeface="Arial" charset="0"/>
              </a:rPr>
              <a:t>bijvoorbeeld: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300" dirty="0">
                <a:cs typeface="Arial" charset="0"/>
              </a:rPr>
              <a:t>h</a:t>
            </a:r>
            <a:r>
              <a:rPr lang="nl-NL" sz="1300" dirty="0" smtClean="0">
                <a:cs typeface="Arial" charset="0"/>
              </a:rPr>
              <a:t>et elk </a:t>
            </a:r>
            <a:r>
              <a:rPr lang="nl-NL" sz="1300" dirty="0">
                <a:cs typeface="Arial" charset="0"/>
              </a:rPr>
              <a:t>jaar kiezen nieuwe schepenen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300" dirty="0">
                <a:cs typeface="Arial" charset="0"/>
              </a:rPr>
              <a:t>h</a:t>
            </a:r>
            <a:r>
              <a:rPr lang="nl-NL" sz="1300" dirty="0" smtClean="0">
                <a:cs typeface="Arial" charset="0"/>
              </a:rPr>
              <a:t>et verbieden van familieleden in het stadsbestuur</a:t>
            </a:r>
            <a:endParaRPr lang="nl-NL" sz="1300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300" dirty="0">
                <a:cs typeface="Arial" charset="0"/>
              </a:rPr>
              <a:t>d</a:t>
            </a:r>
            <a:r>
              <a:rPr lang="nl-NL" sz="1300" dirty="0" smtClean="0">
                <a:cs typeface="Arial" charset="0"/>
              </a:rPr>
              <a:t>e instelling van een </a:t>
            </a:r>
            <a:r>
              <a:rPr lang="nl-NL" sz="1300" b="1" u="sng" dirty="0" smtClean="0">
                <a:cs typeface="Arial" charset="0"/>
              </a:rPr>
              <a:t>stadsraad</a:t>
            </a:r>
            <a:r>
              <a:rPr lang="nl-NL" sz="1300" dirty="0" smtClean="0">
                <a:cs typeface="Arial" charset="0"/>
              </a:rPr>
              <a:t> </a:t>
            </a:r>
            <a:r>
              <a:rPr lang="nl-NL" sz="1300" dirty="0">
                <a:cs typeface="Arial" charset="0"/>
              </a:rPr>
              <a:t>om schepenen te controleren </a:t>
            </a:r>
            <a:r>
              <a:rPr lang="nl-NL" sz="1300" dirty="0" smtClean="0">
                <a:cs typeface="Arial" charset="0"/>
              </a:rPr>
              <a:t/>
            </a:r>
            <a:br>
              <a:rPr lang="nl-NL" sz="1300" dirty="0" smtClean="0">
                <a:cs typeface="Arial" charset="0"/>
              </a:rPr>
            </a:br>
            <a:r>
              <a:rPr lang="nl-NL" sz="1300" dirty="0" smtClean="0">
                <a:cs typeface="Arial" charset="0"/>
              </a:rPr>
              <a:t>(</a:t>
            </a:r>
            <a:r>
              <a:rPr lang="nl-NL" sz="1300" dirty="0">
                <a:cs typeface="Arial" charset="0"/>
              </a:rPr>
              <a:t>denk aan onze </a:t>
            </a:r>
            <a:r>
              <a:rPr lang="nl-NL" sz="1300" b="1" u="sng" dirty="0">
                <a:cs typeface="Arial" charset="0"/>
              </a:rPr>
              <a:t>gemeenteraad</a:t>
            </a:r>
            <a:r>
              <a:rPr lang="nl-NL" sz="1300" dirty="0">
                <a:cs typeface="Arial" charset="0"/>
              </a:rPr>
              <a:t> die de wethouders moet controleren)</a:t>
            </a:r>
          </a:p>
          <a:p>
            <a:pPr>
              <a:defRPr/>
            </a:pPr>
            <a:endParaRPr lang="nl-NL" sz="1300" dirty="0">
              <a:cs typeface="Arial" charset="0"/>
            </a:endParaRPr>
          </a:p>
          <a:p>
            <a:pPr>
              <a:defRPr/>
            </a:pPr>
            <a:endParaRPr lang="nl-NL" sz="1300" dirty="0">
              <a:cs typeface="Arial" charset="0"/>
            </a:endParaRPr>
          </a:p>
          <a:p>
            <a:pPr>
              <a:defRPr/>
            </a:pPr>
            <a:endParaRPr lang="nl-NL" sz="1300" dirty="0">
              <a:cs typeface="Arial" charset="0"/>
            </a:endParaRPr>
          </a:p>
          <a:p>
            <a:pPr>
              <a:defRPr/>
            </a:pPr>
            <a:endParaRPr lang="nl-NL" sz="1300" dirty="0">
              <a:cs typeface="Arial" charset="0"/>
            </a:endParaRPr>
          </a:p>
          <a:p>
            <a:pPr>
              <a:defRPr/>
            </a:pPr>
            <a:endParaRPr lang="nl-NL" sz="1300" dirty="0">
              <a:cs typeface="Arial" charset="0"/>
            </a:endParaRPr>
          </a:p>
          <a:p>
            <a:pPr>
              <a:defRPr/>
            </a:pPr>
            <a:endParaRPr lang="nl-NL" sz="1300" dirty="0">
              <a:cs typeface="Arial" charset="0"/>
            </a:endParaRPr>
          </a:p>
          <a:p>
            <a:pPr>
              <a:defRPr/>
            </a:pPr>
            <a:endParaRPr lang="nl-NL" sz="1300" b="1" dirty="0">
              <a:cs typeface="Arial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3140967"/>
            <a:ext cx="8353623" cy="3601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84213" y="820738"/>
            <a:ext cx="8191500" cy="30638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accent3"/>
                </a:solidFill>
                <a:latin typeface="+mn-lt"/>
                <a:ea typeface="+mj-ea"/>
                <a:cs typeface="+mj-cs"/>
              </a:rPr>
              <a:t>De opkomst van de stedelijke burgerij en de toenemende zelfstandigheid van de steden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702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684213" y="1263650"/>
            <a:ext cx="8172450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300" b="1" u="sng" dirty="0">
                <a:solidFill>
                  <a:schemeClr val="accent3"/>
                </a:solidFill>
                <a:cs typeface="Arial" charset="0"/>
              </a:rPr>
              <a:t>Het gemeen</a:t>
            </a:r>
            <a:r>
              <a:rPr lang="nl-NL" sz="1300" dirty="0">
                <a:cs typeface="Arial" charset="0"/>
              </a:rPr>
              <a:t> kon soms ook meer bestuurlijke macht en vrijheden krijgen door tijdens een conflict de juiste partij te kiezen, </a:t>
            </a:r>
            <a:r>
              <a:rPr lang="nl-NL" sz="1300" dirty="0" smtClean="0">
                <a:cs typeface="Arial" charset="0"/>
              </a:rPr>
              <a:t>voorbeeld; </a:t>
            </a:r>
            <a:r>
              <a:rPr lang="nl-NL" sz="1300" dirty="0">
                <a:cs typeface="Arial" charset="0"/>
              </a:rPr>
              <a:t>‘</a:t>
            </a:r>
            <a:r>
              <a:rPr lang="nl-NL" sz="1300" b="1" dirty="0">
                <a:cs typeface="Arial" charset="0"/>
              </a:rPr>
              <a:t>de guldensporenslag’ (1302</a:t>
            </a:r>
            <a:r>
              <a:rPr lang="nl-NL" sz="1300" b="1" dirty="0" smtClean="0">
                <a:cs typeface="Arial" charset="0"/>
              </a:rPr>
              <a:t>). </a:t>
            </a:r>
            <a:r>
              <a:rPr lang="nl-NL" sz="1200" b="1" dirty="0">
                <a:solidFill>
                  <a:schemeClr val="tx2"/>
                </a:solidFill>
                <a:cs typeface="Arial" charset="0"/>
              </a:rPr>
              <a:t>(VOGGP) </a:t>
            </a:r>
            <a:r>
              <a:rPr lang="nl-NL" sz="1200" b="1" dirty="0" smtClean="0">
                <a:solidFill>
                  <a:schemeClr val="tx2"/>
                </a:solidFill>
                <a:cs typeface="Arial" charset="0"/>
              </a:rPr>
              <a:t>gebeurtenis</a:t>
            </a:r>
            <a:endParaRPr lang="nl-NL" sz="1200" b="1" dirty="0">
              <a:cs typeface="Arial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84213" y="2143125"/>
            <a:ext cx="3024187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>
            <a:spAutoFit/>
          </a:bodyPr>
          <a:lstStyle>
            <a:defPPr>
              <a:defRPr lang="nl-NL"/>
            </a:defPPr>
            <a:lvl1pPr>
              <a:defRPr sz="1600"/>
            </a:lvl1pPr>
          </a:lstStyle>
          <a:p>
            <a:pPr algn="ctr">
              <a:defRPr/>
            </a:pPr>
            <a:r>
              <a:rPr lang="nl-NL" dirty="0">
                <a:cs typeface="Arial" charset="0"/>
              </a:rPr>
              <a:t>Franse </a:t>
            </a:r>
            <a:r>
              <a:rPr lang="nl-NL" dirty="0" smtClean="0">
                <a:cs typeface="Arial" charset="0"/>
              </a:rPr>
              <a:t>Filips IV</a:t>
            </a:r>
          </a:p>
          <a:p>
            <a:pPr algn="ctr">
              <a:defRPr/>
            </a:pPr>
            <a:r>
              <a:rPr lang="nl-NL" dirty="0" smtClean="0">
                <a:cs typeface="Arial" charset="0"/>
              </a:rPr>
              <a:t>(koning-leenheer) </a:t>
            </a:r>
            <a:r>
              <a:rPr lang="nl-NL" sz="1100" b="1" dirty="0">
                <a:solidFill>
                  <a:schemeClr val="tx2"/>
                </a:solidFill>
                <a:cs typeface="Arial" charset="0"/>
              </a:rPr>
              <a:t>(VOGGP) persoon</a:t>
            </a:r>
            <a:r>
              <a:rPr lang="nl-NL" dirty="0" smtClean="0">
                <a:cs typeface="Arial" charset="0"/>
              </a:rPr>
              <a:t/>
            </a:r>
            <a:br>
              <a:rPr lang="nl-NL" dirty="0" smtClean="0">
                <a:cs typeface="Arial" charset="0"/>
              </a:rPr>
            </a:br>
            <a:r>
              <a:rPr lang="nl-NL" dirty="0" smtClean="0">
                <a:cs typeface="Arial" charset="0"/>
              </a:rPr>
              <a:t>&amp;</a:t>
            </a:r>
            <a:endParaRPr lang="nl-NL" dirty="0">
              <a:cs typeface="Arial" charset="0"/>
            </a:endParaRPr>
          </a:p>
          <a:p>
            <a:pPr algn="ctr">
              <a:defRPr/>
            </a:pPr>
            <a:r>
              <a:rPr lang="nl-NL" dirty="0" smtClean="0">
                <a:cs typeface="Arial" charset="0"/>
              </a:rPr>
              <a:t>Patriciërs </a:t>
            </a:r>
            <a:r>
              <a:rPr lang="nl-NL" dirty="0">
                <a:cs typeface="Arial" charset="0"/>
              </a:rPr>
              <a:t>in Vlaamse steden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724525" y="2152650"/>
            <a:ext cx="3024188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1600" dirty="0">
                <a:cs typeface="Arial" charset="0"/>
              </a:rPr>
              <a:t>Graaf van </a:t>
            </a:r>
            <a:r>
              <a:rPr lang="nl-NL" sz="1600" dirty="0" smtClean="0">
                <a:cs typeface="Arial" charset="0"/>
              </a:rPr>
              <a:t>Vlaanderen</a:t>
            </a:r>
            <a:endParaRPr lang="nl-NL" sz="1600" dirty="0">
              <a:cs typeface="Arial" charset="0"/>
            </a:endParaRPr>
          </a:p>
          <a:p>
            <a:pPr algn="ctr">
              <a:defRPr/>
            </a:pPr>
            <a:r>
              <a:rPr lang="nl-NL" sz="1600" dirty="0" smtClean="0">
                <a:cs typeface="Arial" charset="0"/>
              </a:rPr>
              <a:t> (leenman)</a:t>
            </a:r>
            <a:r>
              <a:rPr lang="nl-NL" sz="16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nl-NL" sz="1100" b="1" dirty="0">
                <a:solidFill>
                  <a:schemeClr val="tx2"/>
                </a:solidFill>
                <a:cs typeface="Arial" charset="0"/>
              </a:rPr>
              <a:t>(VOGGP) persoon</a:t>
            </a:r>
            <a:endParaRPr lang="nl-NL" sz="1100" dirty="0">
              <a:cs typeface="Arial" charset="0"/>
            </a:endParaRPr>
          </a:p>
          <a:p>
            <a:pPr algn="ctr">
              <a:defRPr/>
            </a:pPr>
            <a:r>
              <a:rPr lang="nl-NL" sz="1600" dirty="0">
                <a:cs typeface="Arial" charset="0"/>
              </a:rPr>
              <a:t>&amp;</a:t>
            </a:r>
          </a:p>
          <a:p>
            <a:pPr algn="ctr">
              <a:defRPr/>
            </a:pPr>
            <a:r>
              <a:rPr lang="nl-NL" sz="1600" dirty="0">
                <a:cs typeface="Arial" charset="0"/>
              </a:rPr>
              <a:t>Het gemeen in Vlaamse steden</a:t>
            </a:r>
          </a:p>
        </p:txBody>
      </p:sp>
      <p:sp>
        <p:nvSpPr>
          <p:cNvPr id="6" name="PIJL-OMHOOG en -OMLAAG 5"/>
          <p:cNvSpPr/>
          <p:nvPr/>
        </p:nvSpPr>
        <p:spPr>
          <a:xfrm rot="16200000">
            <a:off x="4407694" y="1799432"/>
            <a:ext cx="744537" cy="1536700"/>
          </a:xfrm>
          <a:prstGeom prst="upDownArrow">
            <a:avLst>
              <a:gd name="adj1" fmla="val 50000"/>
              <a:gd name="adj2" fmla="val 57117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nl-NL" sz="1400" b="1" dirty="0">
                <a:solidFill>
                  <a:schemeClr val="tx1"/>
                </a:solidFill>
              </a:rPr>
              <a:t>c</a:t>
            </a:r>
            <a:r>
              <a:rPr lang="nl-NL" sz="1400" b="1" dirty="0" smtClean="0">
                <a:solidFill>
                  <a:schemeClr val="tx1"/>
                </a:solidFill>
              </a:rPr>
              <a:t>onflict</a:t>
            </a:r>
            <a:endParaRPr lang="nl-NL" sz="1400" b="1" dirty="0">
              <a:solidFill>
                <a:schemeClr val="tx1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13" y="3379788"/>
            <a:ext cx="4751387" cy="324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525" y="4724400"/>
            <a:ext cx="3024188" cy="190341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kstvak 14"/>
          <p:cNvSpPr txBox="1"/>
          <p:nvPr/>
        </p:nvSpPr>
        <p:spPr>
          <a:xfrm>
            <a:off x="5724525" y="3302000"/>
            <a:ext cx="3024188" cy="1292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1300" dirty="0">
                <a:cs typeface="Arial" charset="0"/>
              </a:rPr>
              <a:t>In </a:t>
            </a:r>
            <a:r>
              <a:rPr lang="nl-NL" sz="1300" b="1" dirty="0">
                <a:cs typeface="Arial" charset="0"/>
              </a:rPr>
              <a:t>ruil</a:t>
            </a:r>
            <a:r>
              <a:rPr lang="nl-NL" sz="1300" dirty="0">
                <a:cs typeface="Arial" charset="0"/>
              </a:rPr>
              <a:t> voor geld en </a:t>
            </a:r>
            <a:r>
              <a:rPr lang="nl-NL" sz="1300" b="1" dirty="0">
                <a:cs typeface="Arial" charset="0"/>
              </a:rPr>
              <a:t>militaire</a:t>
            </a:r>
            <a:r>
              <a:rPr lang="nl-NL" sz="1300" dirty="0">
                <a:cs typeface="Arial" charset="0"/>
              </a:rPr>
              <a:t> </a:t>
            </a:r>
            <a:r>
              <a:rPr lang="nl-NL" sz="1300" b="1" dirty="0">
                <a:cs typeface="Arial" charset="0"/>
              </a:rPr>
              <a:t>steun</a:t>
            </a:r>
            <a:r>
              <a:rPr lang="nl-NL" sz="1300" dirty="0">
                <a:cs typeface="Arial" charset="0"/>
              </a:rPr>
              <a:t> aan de graaf van Vlaanderen vroegen de </a:t>
            </a:r>
            <a:r>
              <a:rPr lang="nl-NL" sz="1300" b="1" dirty="0">
                <a:cs typeface="Arial" charset="0"/>
              </a:rPr>
              <a:t>burgers</a:t>
            </a:r>
            <a:r>
              <a:rPr lang="nl-NL" sz="1300" dirty="0">
                <a:cs typeface="Arial" charset="0"/>
              </a:rPr>
              <a:t> </a:t>
            </a:r>
            <a:r>
              <a:rPr lang="nl-NL" sz="1300" b="1" dirty="0">
                <a:cs typeface="Arial" charset="0"/>
              </a:rPr>
              <a:t>privileges</a:t>
            </a:r>
            <a:r>
              <a:rPr lang="nl-NL" sz="1300" dirty="0">
                <a:cs typeface="Arial" charset="0"/>
              </a:rPr>
              <a:t>, zoals </a:t>
            </a:r>
            <a:r>
              <a:rPr lang="nl-NL" sz="1300" b="1" dirty="0">
                <a:cs typeface="Arial" charset="0"/>
              </a:rPr>
              <a:t>meer</a:t>
            </a:r>
            <a:r>
              <a:rPr lang="nl-NL" sz="1300" dirty="0">
                <a:cs typeface="Arial" charset="0"/>
              </a:rPr>
              <a:t> </a:t>
            </a:r>
            <a:r>
              <a:rPr lang="nl-NL" sz="1300" b="1" dirty="0">
                <a:cs typeface="Arial" charset="0"/>
              </a:rPr>
              <a:t>invloed</a:t>
            </a:r>
            <a:r>
              <a:rPr lang="nl-NL" sz="1300" dirty="0">
                <a:cs typeface="Arial" charset="0"/>
              </a:rPr>
              <a:t> op het </a:t>
            </a:r>
            <a:r>
              <a:rPr lang="nl-NL" sz="1300" b="1" dirty="0">
                <a:cs typeface="Arial" charset="0"/>
              </a:rPr>
              <a:t>stadsbestuur</a:t>
            </a:r>
            <a:r>
              <a:rPr lang="nl-NL" sz="1300" dirty="0">
                <a:cs typeface="Arial" charset="0"/>
              </a:rPr>
              <a:t> en </a:t>
            </a:r>
            <a:r>
              <a:rPr lang="nl-NL" sz="1300" b="1" dirty="0">
                <a:cs typeface="Arial" charset="0"/>
              </a:rPr>
              <a:t>minder</a:t>
            </a:r>
            <a:r>
              <a:rPr lang="nl-NL" sz="1300" dirty="0">
                <a:cs typeface="Arial" charset="0"/>
              </a:rPr>
              <a:t> </a:t>
            </a:r>
            <a:r>
              <a:rPr lang="nl-NL" sz="1300" b="1" dirty="0">
                <a:cs typeface="Arial" charset="0"/>
              </a:rPr>
              <a:t>macht</a:t>
            </a:r>
            <a:r>
              <a:rPr lang="nl-NL" sz="1300" dirty="0">
                <a:cs typeface="Arial" charset="0"/>
              </a:rPr>
              <a:t> in handen van de </a:t>
            </a:r>
            <a:r>
              <a:rPr lang="nl-NL" sz="1300" b="1" dirty="0">
                <a:cs typeface="Arial" charset="0"/>
              </a:rPr>
              <a:t>patriciërs</a:t>
            </a:r>
            <a:r>
              <a:rPr lang="nl-NL" sz="1300" dirty="0"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60375" y="820738"/>
            <a:ext cx="8415338" cy="30638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accent3"/>
                </a:solidFill>
                <a:latin typeface="+mn-lt"/>
                <a:ea typeface="+mj-ea"/>
                <a:cs typeface="+mj-cs"/>
              </a:rPr>
              <a:t>De opkomst van de stedelijke burgerij en de toenemende zelfstandigheid van de steden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50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pic>
        <p:nvPicPr>
          <p:cNvPr id="14" name="Picture 2" descr="B7.jpg (129386 Byte)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255713"/>
            <a:ext cx="8415338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84213" y="1341438"/>
            <a:ext cx="8064500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 de Guldensporenslag verslaat een Vlaams </a:t>
            </a:r>
            <a:r>
              <a:rPr lang="nl-NL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volksleger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de geharnaste Franse ridders.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60375" y="820738"/>
            <a:ext cx="8415338" cy="292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1300" dirty="0">
                <a:latin typeface="+mn-lt"/>
                <a:ea typeface="+mj-ea"/>
                <a:cs typeface="+mj-cs"/>
              </a:rPr>
              <a:t>Guldensporenslag en het boek de leeuw van Vlaanderen dragen bij tot Vlaamse bewustwording/beweging.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8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513" y="1255713"/>
            <a:ext cx="2474912" cy="410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75" y="1255713"/>
            <a:ext cx="5832475" cy="410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75" y="5505450"/>
            <a:ext cx="1601788" cy="129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475" y="5494338"/>
            <a:ext cx="1377950" cy="130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513" y="5507038"/>
            <a:ext cx="2471737" cy="128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2388" y="1255713"/>
            <a:ext cx="2459037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850" y="5505450"/>
            <a:ext cx="1401763" cy="129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6" name="Afbeelding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2850" y="5494338"/>
            <a:ext cx="10826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675" y="1239838"/>
            <a:ext cx="3960813" cy="550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60375" y="820738"/>
            <a:ext cx="8415338" cy="292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1300" dirty="0">
                <a:latin typeface="+mn-lt"/>
                <a:ea typeface="+mj-ea"/>
                <a:cs typeface="+mj-cs"/>
              </a:rPr>
              <a:t>Guldensporenslag en het boek de leeuw van Vlaanderen dragen bij tot Vlaamse bewustwording/beweging.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7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00"/>
          <a:stretch/>
        </p:blipFill>
        <p:spPr>
          <a:xfrm>
            <a:off x="4892675" y="1239838"/>
            <a:ext cx="3962400" cy="550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9" name="Afbeelding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239838"/>
            <a:ext cx="4316413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844824"/>
            <a:ext cx="4689345" cy="475252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7137617" cy="139747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5"/>
            <a:ext cx="1584176" cy="139747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8" y="4647578"/>
            <a:ext cx="3938746" cy="194977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2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2" y="333889"/>
            <a:ext cx="1572338" cy="139624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2" y="4493712"/>
            <a:ext cx="8701130" cy="231966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5700"/>
            <a:ext cx="7056784" cy="136443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3"/>
            <a:ext cx="6984776" cy="252028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63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725" y="1246188"/>
            <a:ext cx="4846638" cy="547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84213" y="820738"/>
            <a:ext cx="8191500" cy="30638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accent3"/>
                </a:solidFill>
                <a:latin typeface="+mn-lt"/>
                <a:ea typeface="+mj-ea"/>
                <a:cs typeface="+mj-cs"/>
              </a:rPr>
              <a:t>De opkomst van de stedelijke burgerij en de toenemende zelfstandigheid van de steden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5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684213" y="1263650"/>
            <a:ext cx="3311525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1200" b="1" dirty="0" smtClean="0">
                <a:solidFill>
                  <a:schemeClr val="tx2"/>
                </a:solidFill>
                <a:cs typeface="Arial" charset="0"/>
              </a:rPr>
              <a:t>(VOGGP) ontwikkeling</a:t>
            </a:r>
            <a:r>
              <a:rPr lang="nl-NL" sz="1600" b="1" u="sng" dirty="0" smtClean="0">
                <a:cs typeface="Arial" charset="0"/>
              </a:rPr>
              <a:t/>
            </a:r>
            <a:br>
              <a:rPr lang="nl-NL" sz="1600" b="1" u="sng" dirty="0" smtClean="0">
                <a:cs typeface="Arial" charset="0"/>
              </a:rPr>
            </a:br>
            <a:r>
              <a:rPr lang="nl-NL" sz="1600" b="1" u="sng" dirty="0" smtClean="0">
                <a:cs typeface="Arial" charset="0"/>
              </a:rPr>
              <a:t>Edelen </a:t>
            </a:r>
            <a:r>
              <a:rPr lang="nl-NL" sz="1600" b="1" u="sng" dirty="0">
                <a:cs typeface="Arial" charset="0"/>
              </a:rPr>
              <a:t>stimuleerden de stadsontwikkeling</a:t>
            </a:r>
            <a:r>
              <a:rPr lang="nl-NL" sz="1600" b="1" dirty="0">
                <a:cs typeface="Arial" charset="0"/>
              </a:rPr>
              <a:t>.</a:t>
            </a:r>
          </a:p>
          <a:p>
            <a:pPr>
              <a:defRPr/>
            </a:pPr>
            <a:endParaRPr lang="nl-NL" sz="1300" b="1" dirty="0">
              <a:cs typeface="Arial" charset="0"/>
            </a:endParaRPr>
          </a:p>
          <a:p>
            <a:pPr>
              <a:defRPr/>
            </a:pPr>
            <a:r>
              <a:rPr lang="nl-NL" sz="1300" dirty="0">
                <a:cs typeface="Arial" charset="0"/>
              </a:rPr>
              <a:t>Dit deden ze bijvoorbeeld door de steden en burgers </a:t>
            </a:r>
            <a:r>
              <a:rPr lang="nl-NL" sz="1300" b="1" dirty="0">
                <a:solidFill>
                  <a:schemeClr val="accent3"/>
                </a:solidFill>
                <a:cs typeface="Arial" charset="0"/>
              </a:rPr>
              <a:t>stadsrechten</a:t>
            </a:r>
            <a:r>
              <a:rPr lang="nl-NL" sz="1300" dirty="0">
                <a:cs typeface="Arial" charset="0"/>
              </a:rPr>
              <a:t> (bijzondere bestuurlijke rechten en </a:t>
            </a:r>
            <a:r>
              <a:rPr lang="nl-NL" sz="1300" b="1" dirty="0">
                <a:solidFill>
                  <a:schemeClr val="accent3"/>
                </a:solidFill>
                <a:cs typeface="Arial" charset="0"/>
              </a:rPr>
              <a:t>privileges = </a:t>
            </a:r>
            <a:r>
              <a:rPr lang="nl-NL" sz="1300" dirty="0">
                <a:cs typeface="Arial" charset="0"/>
              </a:rPr>
              <a:t>voorrechten) te schenken. Een paar </a:t>
            </a:r>
            <a:r>
              <a:rPr lang="nl-NL" sz="1300" b="1" dirty="0">
                <a:cs typeface="Arial" charset="0"/>
              </a:rPr>
              <a:t>voorbeelden</a:t>
            </a:r>
            <a:r>
              <a:rPr lang="nl-NL" sz="1300" dirty="0">
                <a:cs typeface="Arial" charset="0"/>
              </a:rPr>
              <a:t>:</a:t>
            </a:r>
            <a:br>
              <a:rPr lang="nl-NL" sz="1300" dirty="0">
                <a:cs typeface="Arial" charset="0"/>
              </a:rPr>
            </a:br>
            <a:endParaRPr lang="nl-NL" sz="1300" dirty="0">
              <a:cs typeface="Arial" charset="0"/>
            </a:endParaRPr>
          </a:p>
          <a:p>
            <a:pPr>
              <a:defRPr/>
            </a:pPr>
            <a:r>
              <a:rPr lang="nl-NL" sz="1300" b="1" dirty="0">
                <a:cs typeface="Arial" charset="0"/>
              </a:rPr>
              <a:t>Bestuur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sz="1300" dirty="0">
                <a:cs typeface="Arial" charset="0"/>
              </a:rPr>
              <a:t>eigen bestuur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sz="1300" dirty="0">
                <a:cs typeface="Arial" charset="0"/>
              </a:rPr>
              <a:t>eigen rechtspraak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sz="1300" dirty="0">
                <a:cs typeface="Arial" charset="0"/>
              </a:rPr>
              <a:t>belastingen heffen</a:t>
            </a:r>
            <a:br>
              <a:rPr lang="nl-NL" sz="1300" dirty="0">
                <a:cs typeface="Arial" charset="0"/>
              </a:rPr>
            </a:br>
            <a:endParaRPr lang="nl-NL" sz="1300" dirty="0">
              <a:cs typeface="Arial" charset="0"/>
            </a:endParaRPr>
          </a:p>
          <a:p>
            <a:pPr>
              <a:defRPr/>
            </a:pPr>
            <a:r>
              <a:rPr lang="nl-NL" sz="1300" b="1" dirty="0">
                <a:cs typeface="Arial" charset="0"/>
              </a:rPr>
              <a:t>Privileges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sz="1300" dirty="0">
                <a:cs typeface="Arial" charset="0"/>
              </a:rPr>
              <a:t>recht om een </a:t>
            </a:r>
            <a:r>
              <a:rPr lang="nl-NL" sz="1300" b="1" dirty="0">
                <a:cs typeface="Arial" charset="0"/>
              </a:rPr>
              <a:t>stadsmuur</a:t>
            </a:r>
            <a:r>
              <a:rPr lang="nl-NL" sz="1300" dirty="0">
                <a:cs typeface="Arial" charset="0"/>
              </a:rPr>
              <a:t> te bouwen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sz="1300" dirty="0">
                <a:cs typeface="Arial" charset="0"/>
              </a:rPr>
              <a:t>marktrecht, organiseren markten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sz="1300" dirty="0">
                <a:cs typeface="Arial" charset="0"/>
              </a:rPr>
              <a:t>tolrecht, muntrecht, </a:t>
            </a:r>
            <a:r>
              <a:rPr lang="nl-NL" sz="1300" dirty="0" smtClean="0">
                <a:cs typeface="Arial" charset="0"/>
              </a:rPr>
              <a:t>waagrecht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nl-NL" sz="1300" dirty="0">
              <a:cs typeface="Arial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nl-NL" sz="1300" dirty="0" smtClean="0">
              <a:cs typeface="Arial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nl-NL" sz="1300" dirty="0">
              <a:cs typeface="Arial" charset="0"/>
            </a:endParaRPr>
          </a:p>
          <a:p>
            <a:pPr>
              <a:defRPr/>
            </a:pPr>
            <a:endParaRPr lang="nl-NL" sz="1300" b="1" dirty="0">
              <a:cs typeface="Arial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4356100" y="6381750"/>
            <a:ext cx="13684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Amersfoort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1138" y="1246188"/>
            <a:ext cx="4872037" cy="547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84213" y="820738"/>
            <a:ext cx="8191500" cy="306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 smtClean="0">
                <a:latin typeface="+mn-lt"/>
                <a:ea typeface="+mj-ea"/>
                <a:cs typeface="+mj-cs"/>
              </a:rPr>
              <a:t>Voorbeeld van stadsrechten</a:t>
            </a:r>
            <a:endParaRPr lang="nl-NL" sz="1400" dirty="0">
              <a:latin typeface="+mn-lt"/>
              <a:ea typeface="+mj-ea"/>
              <a:cs typeface="+mj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22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84213" y="1255713"/>
            <a:ext cx="8208962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3213100"/>
            <a:ext cx="2419350" cy="353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5" name="Afbeelding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3213100"/>
            <a:ext cx="55276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84213" y="820738"/>
            <a:ext cx="8191500" cy="30638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accent3"/>
                </a:solidFill>
                <a:latin typeface="+mn-lt"/>
                <a:ea typeface="+mj-ea"/>
                <a:cs typeface="+mj-cs"/>
              </a:rPr>
              <a:t>De opkomst van de stedelijke burgerij en de toenemende zelfstandigheid van de steden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70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684213" y="1263650"/>
            <a:ext cx="3311525" cy="5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1600" b="1" u="sng" dirty="0">
                <a:cs typeface="Arial" charset="0"/>
              </a:rPr>
              <a:t>Edelen stimuleerden de stadsontwikkeling</a:t>
            </a:r>
            <a:r>
              <a:rPr lang="nl-NL" sz="1600" b="1" dirty="0">
                <a:cs typeface="Arial" charset="0"/>
              </a:rPr>
              <a:t>.</a:t>
            </a:r>
          </a:p>
          <a:p>
            <a:pPr>
              <a:defRPr/>
            </a:pPr>
            <a:endParaRPr lang="nl-NL" sz="1300" b="1" dirty="0">
              <a:cs typeface="Arial" charset="0"/>
            </a:endParaRPr>
          </a:p>
          <a:p>
            <a:pPr>
              <a:defRPr/>
            </a:pPr>
            <a:r>
              <a:rPr lang="nl-NL" sz="1400" b="1" dirty="0">
                <a:cs typeface="Arial" charset="0"/>
              </a:rPr>
              <a:t>Waarom?</a:t>
            </a:r>
          </a:p>
          <a:p>
            <a:pPr>
              <a:defRPr/>
            </a:pPr>
            <a:r>
              <a:rPr lang="nl-NL" sz="1400" b="1" u="sng" dirty="0">
                <a:solidFill>
                  <a:schemeClr val="accent3"/>
                </a:solidFill>
                <a:cs typeface="Arial" charset="0"/>
              </a:rPr>
              <a:t>Voordeel voor de heer:</a:t>
            </a:r>
          </a:p>
          <a:p>
            <a:pPr>
              <a:defRPr/>
            </a:pPr>
            <a:r>
              <a:rPr lang="nl-NL" sz="1300" dirty="0">
                <a:cs typeface="Arial" charset="0"/>
              </a:rPr>
              <a:t>Door de </a:t>
            </a:r>
            <a:r>
              <a:rPr lang="nl-NL" sz="1300" dirty="0" smtClean="0">
                <a:cs typeface="Arial" charset="0"/>
              </a:rPr>
              <a:t>toename </a:t>
            </a:r>
            <a:r>
              <a:rPr lang="nl-NL" sz="1300" dirty="0">
                <a:cs typeface="Arial" charset="0"/>
              </a:rPr>
              <a:t>van de stedelijke handel zou de heer meer </a:t>
            </a:r>
            <a:r>
              <a:rPr lang="nl-NL" sz="1300" b="1" dirty="0">
                <a:cs typeface="Arial" charset="0"/>
              </a:rPr>
              <a:t>belastinginkomsten</a:t>
            </a:r>
            <a:r>
              <a:rPr lang="nl-NL" sz="1300" dirty="0">
                <a:cs typeface="Arial" charset="0"/>
              </a:rPr>
              <a:t> en dus </a:t>
            </a:r>
            <a:r>
              <a:rPr lang="nl-NL" sz="1300" b="1" dirty="0">
                <a:cs typeface="Arial" charset="0"/>
              </a:rPr>
              <a:t>meer</a:t>
            </a:r>
            <a:r>
              <a:rPr lang="nl-NL" sz="1300" dirty="0">
                <a:cs typeface="Arial" charset="0"/>
              </a:rPr>
              <a:t> </a:t>
            </a:r>
            <a:r>
              <a:rPr lang="nl-NL" sz="1300" b="1" dirty="0">
                <a:cs typeface="Arial" charset="0"/>
              </a:rPr>
              <a:t>macht</a:t>
            </a:r>
            <a:r>
              <a:rPr lang="nl-NL" sz="1300" dirty="0">
                <a:cs typeface="Arial" charset="0"/>
              </a:rPr>
              <a:t> </a:t>
            </a:r>
            <a:r>
              <a:rPr lang="nl-NL" sz="1300" dirty="0" smtClean="0">
                <a:cs typeface="Arial" charset="0"/>
              </a:rPr>
              <a:t>krijgen. </a:t>
            </a:r>
            <a:r>
              <a:rPr lang="nl-NL" sz="1300" dirty="0">
                <a:cs typeface="Arial" charset="0"/>
              </a:rPr>
              <a:t>Hij kon daarmee </a:t>
            </a:r>
            <a:r>
              <a:rPr lang="nl-NL" sz="1300" b="1" dirty="0">
                <a:cs typeface="Arial" charset="0"/>
              </a:rPr>
              <a:t>ambtenaren</a:t>
            </a:r>
            <a:r>
              <a:rPr lang="nl-NL" sz="1300" dirty="0">
                <a:cs typeface="Arial" charset="0"/>
              </a:rPr>
              <a:t> en een </a:t>
            </a:r>
            <a:r>
              <a:rPr lang="nl-NL" sz="1300" b="1" dirty="0">
                <a:cs typeface="Arial" charset="0"/>
              </a:rPr>
              <a:t>huurleger</a:t>
            </a:r>
            <a:r>
              <a:rPr lang="nl-NL" sz="1300" dirty="0">
                <a:cs typeface="Arial" charset="0"/>
              </a:rPr>
              <a:t> </a:t>
            </a:r>
            <a:r>
              <a:rPr lang="nl-NL" sz="1300" b="1" dirty="0">
                <a:cs typeface="Arial" charset="0"/>
              </a:rPr>
              <a:t>betalen</a:t>
            </a:r>
            <a:r>
              <a:rPr lang="nl-NL" sz="1300" dirty="0">
                <a:cs typeface="Arial" charset="0"/>
              </a:rPr>
              <a:t>. Daardoor had hij de </a:t>
            </a:r>
            <a:r>
              <a:rPr lang="nl-NL" sz="1300" b="1" dirty="0">
                <a:cs typeface="Arial" charset="0"/>
              </a:rPr>
              <a:t>edelen</a:t>
            </a:r>
            <a:r>
              <a:rPr lang="nl-NL" sz="1300" dirty="0">
                <a:cs typeface="Arial" charset="0"/>
              </a:rPr>
              <a:t> </a:t>
            </a:r>
            <a:r>
              <a:rPr lang="nl-NL" sz="1300" b="1" dirty="0">
                <a:cs typeface="Arial" charset="0"/>
              </a:rPr>
              <a:t>minder</a:t>
            </a:r>
            <a:r>
              <a:rPr lang="nl-NL" sz="1300" dirty="0">
                <a:cs typeface="Arial" charset="0"/>
              </a:rPr>
              <a:t> </a:t>
            </a:r>
            <a:r>
              <a:rPr lang="nl-NL" sz="1300" b="1" dirty="0">
                <a:cs typeface="Arial" charset="0"/>
              </a:rPr>
              <a:t>nodig</a:t>
            </a:r>
            <a:r>
              <a:rPr lang="nl-NL" sz="1300" dirty="0">
                <a:cs typeface="Arial" charset="0"/>
              </a:rPr>
              <a:t>: niet meer als soldaat en niet meer als bestuurder of rechter. De koning werd dus </a:t>
            </a:r>
            <a:r>
              <a:rPr lang="nl-NL" sz="1300" b="1" dirty="0">
                <a:cs typeface="Arial" charset="0"/>
              </a:rPr>
              <a:t>minder</a:t>
            </a:r>
            <a:r>
              <a:rPr lang="nl-NL" sz="1300" dirty="0">
                <a:cs typeface="Arial" charset="0"/>
              </a:rPr>
              <a:t> </a:t>
            </a:r>
            <a:r>
              <a:rPr lang="nl-NL" sz="1300" b="1" dirty="0">
                <a:cs typeface="Arial" charset="0"/>
              </a:rPr>
              <a:t>afhankelijk</a:t>
            </a:r>
            <a:r>
              <a:rPr lang="nl-NL" sz="1300" dirty="0">
                <a:cs typeface="Arial" charset="0"/>
              </a:rPr>
              <a:t> van de </a:t>
            </a:r>
            <a:r>
              <a:rPr lang="nl-NL" sz="1300" b="1" dirty="0">
                <a:cs typeface="Arial" charset="0"/>
              </a:rPr>
              <a:t>edelen</a:t>
            </a:r>
            <a:r>
              <a:rPr lang="nl-NL" sz="1300" dirty="0">
                <a:cs typeface="Arial" charset="0"/>
              </a:rPr>
              <a:t> en daardoor werd zijn positie sterker</a:t>
            </a:r>
            <a:r>
              <a:rPr lang="nl-NL" sz="1300" dirty="0" smtClean="0">
                <a:cs typeface="Arial" charset="0"/>
              </a:rPr>
              <a:t>. </a:t>
            </a:r>
            <a:r>
              <a:rPr lang="nl-NL" sz="1200" b="1" dirty="0">
                <a:solidFill>
                  <a:schemeClr val="tx2"/>
                </a:solidFill>
                <a:cs typeface="Arial" charset="0"/>
              </a:rPr>
              <a:t>(VOGGP) </a:t>
            </a:r>
            <a:r>
              <a:rPr lang="nl-NL" sz="1200" b="1" dirty="0" smtClean="0">
                <a:solidFill>
                  <a:schemeClr val="tx2"/>
                </a:solidFill>
                <a:cs typeface="Arial" charset="0"/>
              </a:rPr>
              <a:t>gedachte</a:t>
            </a:r>
            <a:r>
              <a:rPr lang="nl-NL" sz="1400" b="1" dirty="0" smtClean="0">
                <a:solidFill>
                  <a:schemeClr val="tx2"/>
                </a:solidFill>
                <a:cs typeface="Arial" charset="0"/>
              </a:rPr>
              <a:t>.</a:t>
            </a:r>
          </a:p>
          <a:p>
            <a:pPr>
              <a:defRPr/>
            </a:pPr>
            <a:endParaRPr lang="nl-NL" sz="1400" dirty="0">
              <a:cs typeface="Arial" charset="0"/>
            </a:endParaRPr>
          </a:p>
          <a:p>
            <a:pPr>
              <a:defRPr/>
            </a:pPr>
            <a:r>
              <a:rPr lang="nl-NL" sz="1300" b="1" u="sng" dirty="0" smtClean="0">
                <a:solidFill>
                  <a:schemeClr val="accent3"/>
                </a:solidFill>
                <a:cs typeface="Arial" charset="0"/>
              </a:rPr>
              <a:t>Nadelen </a:t>
            </a:r>
            <a:r>
              <a:rPr lang="nl-NL" sz="1300" b="1" u="sng" dirty="0">
                <a:solidFill>
                  <a:schemeClr val="accent3"/>
                </a:solidFill>
                <a:cs typeface="Arial" charset="0"/>
              </a:rPr>
              <a:t>voor de heer:</a:t>
            </a:r>
          </a:p>
          <a:p>
            <a:pPr>
              <a:tabLst>
                <a:tab pos="358775" algn="l"/>
              </a:tabLst>
              <a:defRPr/>
            </a:pPr>
            <a:r>
              <a:rPr lang="nl-NL" sz="1300" dirty="0" smtClean="0">
                <a:cs typeface="Arial" charset="0"/>
              </a:rPr>
              <a:t>Voor </a:t>
            </a:r>
            <a:r>
              <a:rPr lang="nl-NL" sz="1300" dirty="0">
                <a:cs typeface="Arial" charset="0"/>
              </a:rPr>
              <a:t>de steun van een stad moest de koning wel </a:t>
            </a:r>
            <a:r>
              <a:rPr lang="nl-NL" sz="1300" b="1" dirty="0">
                <a:cs typeface="Arial" charset="0"/>
              </a:rPr>
              <a:t>privileges</a:t>
            </a:r>
            <a:r>
              <a:rPr lang="nl-NL" sz="1300" dirty="0">
                <a:cs typeface="Arial" charset="0"/>
              </a:rPr>
              <a:t> </a:t>
            </a:r>
            <a:r>
              <a:rPr lang="nl-NL" sz="1300" b="1" dirty="0">
                <a:cs typeface="Arial" charset="0"/>
              </a:rPr>
              <a:t>verlenen</a:t>
            </a:r>
            <a:r>
              <a:rPr lang="nl-NL" sz="1300" dirty="0">
                <a:cs typeface="Arial" charset="0"/>
              </a:rPr>
              <a:t>. Daardoor </a:t>
            </a:r>
            <a:r>
              <a:rPr lang="nl-NL" sz="1300" b="1" dirty="0">
                <a:cs typeface="Arial" charset="0"/>
              </a:rPr>
              <a:t>groeide</a:t>
            </a:r>
            <a:r>
              <a:rPr lang="nl-NL" sz="1300" dirty="0">
                <a:cs typeface="Arial" charset="0"/>
              </a:rPr>
              <a:t> de </a:t>
            </a:r>
            <a:r>
              <a:rPr lang="nl-NL" sz="1300" b="1" dirty="0">
                <a:cs typeface="Arial" charset="0"/>
              </a:rPr>
              <a:t>macht</a:t>
            </a:r>
            <a:r>
              <a:rPr lang="nl-NL" sz="1300" dirty="0">
                <a:cs typeface="Arial" charset="0"/>
              </a:rPr>
              <a:t> van de </a:t>
            </a:r>
            <a:r>
              <a:rPr lang="nl-NL" sz="1300" b="1" dirty="0">
                <a:cs typeface="Arial" charset="0"/>
              </a:rPr>
              <a:t>stad</a:t>
            </a:r>
            <a:r>
              <a:rPr lang="nl-NL" sz="1300" dirty="0">
                <a:cs typeface="Arial" charset="0"/>
              </a:rPr>
              <a:t>, wat uiteindelijk weer ongunstig was voor de koning</a:t>
            </a:r>
            <a:r>
              <a:rPr lang="nl-NL" sz="1300" dirty="0" smtClean="0">
                <a:cs typeface="Arial" charset="0"/>
              </a:rPr>
              <a:t>.</a:t>
            </a:r>
          </a:p>
          <a:p>
            <a:pPr>
              <a:defRPr/>
            </a:pPr>
            <a:r>
              <a:rPr lang="nl-NL" sz="1300" dirty="0" smtClean="0">
                <a:cs typeface="Arial" charset="0"/>
              </a:rPr>
              <a:t>En de </a:t>
            </a:r>
            <a:r>
              <a:rPr lang="nl-NL" sz="1300" i="1" dirty="0" smtClean="0">
                <a:cs typeface="Arial" charset="0"/>
              </a:rPr>
              <a:t>‘</a:t>
            </a:r>
            <a:r>
              <a:rPr lang="nl-NL" sz="1300" b="1" i="1" dirty="0" smtClean="0">
                <a:cs typeface="Arial" charset="0"/>
              </a:rPr>
              <a:t>stadslucht</a:t>
            </a:r>
            <a:r>
              <a:rPr lang="nl-NL" sz="1300" i="1" dirty="0" smtClean="0">
                <a:cs typeface="Arial" charset="0"/>
              </a:rPr>
              <a:t> </a:t>
            </a:r>
            <a:r>
              <a:rPr lang="nl-NL" sz="1300" b="1" i="1" dirty="0">
                <a:cs typeface="Arial" charset="0"/>
              </a:rPr>
              <a:t>maakte</a:t>
            </a:r>
            <a:r>
              <a:rPr lang="nl-NL" sz="1300" i="1" dirty="0">
                <a:cs typeface="Arial" charset="0"/>
              </a:rPr>
              <a:t> </a:t>
            </a:r>
            <a:r>
              <a:rPr lang="nl-NL" sz="1300" b="1" i="1" dirty="0">
                <a:cs typeface="Arial" charset="0"/>
              </a:rPr>
              <a:t>vrij</a:t>
            </a:r>
            <a:r>
              <a:rPr lang="nl-NL" sz="1300" i="1" dirty="0">
                <a:cs typeface="Arial" charset="0"/>
              </a:rPr>
              <a:t>’</a:t>
            </a:r>
          </a:p>
          <a:p>
            <a:pPr>
              <a:defRPr/>
            </a:pPr>
            <a:r>
              <a:rPr lang="nl-NL" sz="1300" i="1" dirty="0">
                <a:cs typeface="Arial" charset="0"/>
              </a:rPr>
              <a:t>Wie eenmaal een periode in de stad woonde en werkte had geen plichten als horige meer!</a:t>
            </a:r>
          </a:p>
          <a:p>
            <a:pPr>
              <a:tabLst>
                <a:tab pos="358775" algn="l"/>
              </a:tabLst>
              <a:defRPr/>
            </a:pPr>
            <a:endParaRPr lang="nl-NL" sz="1300" dirty="0">
              <a:cs typeface="Arial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nl-NL" sz="1300" dirty="0">
              <a:cs typeface="Arial" charset="0"/>
            </a:endParaRPr>
          </a:p>
        </p:txBody>
      </p:sp>
      <p:grpSp>
        <p:nvGrpSpPr>
          <p:cNvPr id="4" name="Groep 3"/>
          <p:cNvGrpSpPr>
            <a:grpSpLocks/>
          </p:cNvGrpSpPr>
          <p:nvPr/>
        </p:nvGrpSpPr>
        <p:grpSpPr bwMode="auto">
          <a:xfrm>
            <a:off x="3956050" y="1263650"/>
            <a:ext cx="4919663" cy="5545138"/>
            <a:chOff x="3995936" y="1236367"/>
            <a:chExt cx="4920470" cy="5546202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20620" y="1236367"/>
              <a:ext cx="1848153" cy="22435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5936" y="3541859"/>
              <a:ext cx="4920470" cy="32407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2928" y="1241131"/>
              <a:ext cx="2904013" cy="22388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Tekstvak 12"/>
          <p:cNvSpPr txBox="1"/>
          <p:nvPr/>
        </p:nvSpPr>
        <p:spPr>
          <a:xfrm>
            <a:off x="4356100" y="6381750"/>
            <a:ext cx="13684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Amersfoort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998538"/>
            <a:ext cx="47529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84213" y="820738"/>
            <a:ext cx="8191500" cy="30638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accent3"/>
                </a:solidFill>
                <a:latin typeface="+mn-lt"/>
                <a:ea typeface="+mj-ea"/>
                <a:cs typeface="+mj-cs"/>
              </a:rPr>
              <a:t>De opkomst van de stedelijke burgerij en de toenemende zelfstandigheid van de steden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9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684213" y="1263650"/>
            <a:ext cx="3311525" cy="5940088"/>
          </a:xfrm>
          <a:prstGeom prst="rect">
            <a:avLst/>
          </a:prstGeom>
          <a:noFill/>
          <a:ln w="3175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nl-NL" b="1" u="sng" dirty="0">
                <a:cs typeface="Arial" charset="0"/>
              </a:rPr>
              <a:t>Gevolg</a:t>
            </a:r>
            <a:endParaRPr lang="nl-NL" b="1" dirty="0">
              <a:cs typeface="Arial" charset="0"/>
            </a:endParaRPr>
          </a:p>
          <a:p>
            <a:pPr>
              <a:defRPr/>
            </a:pPr>
            <a:endParaRPr lang="nl-NL" sz="1400" b="1" dirty="0">
              <a:cs typeface="Arial" charset="0"/>
            </a:endParaRPr>
          </a:p>
          <a:p>
            <a:pPr algn="ctr">
              <a:defRPr/>
            </a:pPr>
            <a:r>
              <a:rPr lang="nl-NL" sz="1400" dirty="0">
                <a:cs typeface="Arial" charset="0"/>
              </a:rPr>
              <a:t>Veel horigen trekken naar de steden</a:t>
            </a:r>
            <a:r>
              <a:rPr lang="nl-NL" sz="1400" dirty="0" smtClean="0">
                <a:cs typeface="Arial" charset="0"/>
              </a:rPr>
              <a:t>.</a:t>
            </a:r>
            <a:r>
              <a:rPr lang="nl-NL" sz="14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nl-NL" sz="1200" b="1" dirty="0">
                <a:solidFill>
                  <a:schemeClr val="tx2"/>
                </a:solidFill>
                <a:cs typeface="Arial" charset="0"/>
              </a:rPr>
              <a:t>(VOGGP) </a:t>
            </a:r>
            <a:r>
              <a:rPr lang="nl-NL" sz="1200" b="1" dirty="0" smtClean="0">
                <a:solidFill>
                  <a:schemeClr val="tx2"/>
                </a:solidFill>
                <a:cs typeface="Arial" charset="0"/>
              </a:rPr>
              <a:t>verschijnsel = verstedelijking</a:t>
            </a:r>
            <a:endParaRPr lang="nl-NL" sz="1200" dirty="0">
              <a:cs typeface="Arial" charset="0"/>
            </a:endParaRPr>
          </a:p>
          <a:p>
            <a:pPr>
              <a:defRPr/>
            </a:pPr>
            <a:endParaRPr lang="nl-NL" sz="1400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400" b="1" dirty="0">
              <a:cs typeface="Arial" charset="0"/>
            </a:endParaRPr>
          </a:p>
          <a:p>
            <a:pPr>
              <a:defRPr/>
            </a:pPr>
            <a:r>
              <a:rPr lang="nl-NL" sz="1400" b="1" dirty="0">
                <a:cs typeface="Arial" charset="0"/>
              </a:rPr>
              <a:t/>
            </a:r>
            <a:br>
              <a:rPr lang="nl-NL" sz="1400" b="1" dirty="0">
                <a:cs typeface="Arial" charset="0"/>
              </a:rPr>
            </a:br>
            <a:endParaRPr lang="nl-NL" sz="1400" b="1" dirty="0">
              <a:cs typeface="Arial" charset="0"/>
            </a:endParaRPr>
          </a:p>
          <a:p>
            <a:pPr algn="ctr">
              <a:defRPr/>
            </a:pPr>
            <a:r>
              <a:rPr lang="nl-NL" sz="1400" dirty="0">
                <a:cs typeface="Arial" charset="0"/>
              </a:rPr>
              <a:t>Er dreigt een gebrek aan arbeiders op het platteland.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400" b="1" dirty="0">
              <a:cs typeface="Arial" charset="0"/>
            </a:endParaRPr>
          </a:p>
          <a:p>
            <a:pPr>
              <a:defRPr/>
            </a:pPr>
            <a:endParaRPr lang="nl-NL" sz="1400" b="1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400" b="1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400" b="1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400" b="1" dirty="0">
              <a:cs typeface="Arial" charset="0"/>
            </a:endParaRPr>
          </a:p>
          <a:p>
            <a:pPr algn="ctr">
              <a:defRPr/>
            </a:pPr>
            <a:r>
              <a:rPr lang="nl-NL" sz="1400" dirty="0">
                <a:cs typeface="Arial" charset="0"/>
              </a:rPr>
              <a:t>De </a:t>
            </a:r>
            <a:r>
              <a:rPr lang="nl-NL" sz="1400" dirty="0" smtClean="0">
                <a:cs typeface="Arial" charset="0"/>
              </a:rPr>
              <a:t>heer </a:t>
            </a:r>
            <a:r>
              <a:rPr lang="nl-NL" sz="1400" dirty="0">
                <a:cs typeface="Arial" charset="0"/>
              </a:rPr>
              <a:t>gaf daarom zijn boeren meer vrijheden door bijvoorbeeld de belastingen (</a:t>
            </a:r>
            <a:r>
              <a:rPr lang="nl-NL" sz="1400" b="1" dirty="0">
                <a:cs typeface="Arial" charset="0"/>
              </a:rPr>
              <a:t>pacht</a:t>
            </a:r>
            <a:r>
              <a:rPr lang="nl-NL" sz="1400" dirty="0">
                <a:cs typeface="Arial" charset="0"/>
              </a:rPr>
              <a:t>) en het aantal herendiensten te verlagen.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400" dirty="0">
              <a:cs typeface="Arial" charset="0"/>
            </a:endParaRPr>
          </a:p>
          <a:p>
            <a:pPr>
              <a:defRPr/>
            </a:pPr>
            <a:endParaRPr lang="nl-NL" sz="1400" dirty="0">
              <a:cs typeface="Arial" charset="0"/>
            </a:endParaRPr>
          </a:p>
          <a:p>
            <a:pPr algn="ctr">
              <a:defRPr/>
            </a:pPr>
            <a:r>
              <a:rPr lang="nl-NL" sz="1400" b="1" dirty="0">
                <a:cs typeface="Arial" charset="0"/>
              </a:rPr>
              <a:t>Zo leidde de opkomst van de steden ook tot meer vrijheid op het platteland!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400" b="1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400" b="1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400" b="1" dirty="0">
              <a:cs typeface="Arial" charset="0"/>
            </a:endParaRPr>
          </a:p>
        </p:txBody>
      </p:sp>
      <p:sp>
        <p:nvSpPr>
          <p:cNvPr id="14" name="PIJL-OMLAAG 13"/>
          <p:cNvSpPr/>
          <p:nvPr/>
        </p:nvSpPr>
        <p:spPr>
          <a:xfrm>
            <a:off x="2268538" y="2420888"/>
            <a:ext cx="287337" cy="503238"/>
          </a:xfrm>
          <a:prstGeom prst="downArrow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5" name="PIJL-OMLAAG 14"/>
          <p:cNvSpPr/>
          <p:nvPr/>
        </p:nvSpPr>
        <p:spPr>
          <a:xfrm>
            <a:off x="2268538" y="3932287"/>
            <a:ext cx="287337" cy="504825"/>
          </a:xfrm>
          <a:prstGeom prst="downArrow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6300" y="3141663"/>
            <a:ext cx="4062413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425" y="1169988"/>
            <a:ext cx="4078288" cy="549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pic>
        <p:nvPicPr>
          <p:cNvPr id="15363" name="Afbeelding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84213" y="820738"/>
            <a:ext cx="8191500" cy="30638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accent3"/>
                </a:solidFill>
                <a:latin typeface="+mn-lt"/>
                <a:ea typeface="+mj-ea"/>
                <a:cs typeface="+mj-cs"/>
              </a:rPr>
              <a:t>De opkomst van de stedelijke burgerij en de toenemende zelfstandigheid van de steden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4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684213" y="1263650"/>
            <a:ext cx="3311525" cy="6186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1600" b="1" u="sng" dirty="0">
                <a:cs typeface="Arial" charset="0"/>
              </a:rPr>
              <a:t>Edelen stimuleerden de stadsontwikkeling</a:t>
            </a:r>
            <a:r>
              <a:rPr lang="nl-NL" sz="1600" b="1" dirty="0">
                <a:cs typeface="Arial" charset="0"/>
              </a:rPr>
              <a:t>.</a:t>
            </a:r>
          </a:p>
          <a:p>
            <a:pPr>
              <a:defRPr/>
            </a:pPr>
            <a:endParaRPr lang="nl-NL" sz="1300" b="1" dirty="0">
              <a:cs typeface="Arial" charset="0"/>
            </a:endParaRPr>
          </a:p>
          <a:p>
            <a:pPr>
              <a:defRPr/>
            </a:pPr>
            <a:r>
              <a:rPr lang="nl-NL" sz="1300" dirty="0">
                <a:cs typeface="Arial" charset="0"/>
              </a:rPr>
              <a:t>Dit deden ze bijvoorbeeld door de steden en burgers </a:t>
            </a:r>
            <a:r>
              <a:rPr lang="nl-NL" sz="1300" b="1" dirty="0">
                <a:solidFill>
                  <a:schemeClr val="accent3"/>
                </a:solidFill>
                <a:cs typeface="Arial" charset="0"/>
              </a:rPr>
              <a:t>stadsrechten</a:t>
            </a:r>
            <a:r>
              <a:rPr lang="nl-NL" sz="1300" dirty="0">
                <a:cs typeface="Arial" charset="0"/>
              </a:rPr>
              <a:t> (bijzondere bestuurlijke rechten en </a:t>
            </a:r>
            <a:r>
              <a:rPr lang="nl-NL" sz="1300" b="1" dirty="0">
                <a:solidFill>
                  <a:schemeClr val="accent3"/>
                </a:solidFill>
                <a:cs typeface="Arial" charset="0"/>
              </a:rPr>
              <a:t>privileges = </a:t>
            </a:r>
            <a:r>
              <a:rPr lang="nl-NL" sz="1300" dirty="0">
                <a:cs typeface="Arial" charset="0"/>
              </a:rPr>
              <a:t>voorrechten) te schenken. Een paar </a:t>
            </a:r>
            <a:r>
              <a:rPr lang="nl-NL" sz="1300" b="1" dirty="0">
                <a:cs typeface="Arial" charset="0"/>
              </a:rPr>
              <a:t>voorbeelden</a:t>
            </a:r>
            <a:r>
              <a:rPr lang="nl-NL" sz="1300" dirty="0">
                <a:cs typeface="Arial" charset="0"/>
              </a:rPr>
              <a:t>:</a:t>
            </a:r>
            <a:br>
              <a:rPr lang="nl-NL" sz="1300" dirty="0">
                <a:cs typeface="Arial" charset="0"/>
              </a:rPr>
            </a:br>
            <a:r>
              <a:rPr lang="nl-NL" sz="1300" b="1" dirty="0">
                <a:cs typeface="Arial" charset="0"/>
              </a:rPr>
              <a:t>Bestuur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sz="1300" dirty="0">
                <a:cs typeface="Arial" charset="0"/>
              </a:rPr>
              <a:t>eigen bestuur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sz="1300" dirty="0">
                <a:cs typeface="Arial" charset="0"/>
              </a:rPr>
              <a:t>eigen rechtspraak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sz="1300" dirty="0">
                <a:cs typeface="Arial" charset="0"/>
              </a:rPr>
              <a:t>belastingen heffen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nl-NL" sz="1300" b="1" dirty="0">
              <a:cs typeface="Arial" charset="0"/>
            </a:endParaRPr>
          </a:p>
          <a:p>
            <a:pPr>
              <a:defRPr/>
            </a:pPr>
            <a:r>
              <a:rPr lang="nl-NL" sz="1300" dirty="0" smtClean="0">
                <a:cs typeface="Arial" charset="0"/>
              </a:rPr>
              <a:t>Bijvoorbeeld:</a:t>
            </a:r>
          </a:p>
          <a:p>
            <a:pPr>
              <a:defRPr/>
            </a:pPr>
            <a:r>
              <a:rPr lang="nl-NL" sz="1300" dirty="0" smtClean="0">
                <a:cs typeface="Arial" charset="0"/>
              </a:rPr>
              <a:t>In </a:t>
            </a:r>
            <a:r>
              <a:rPr lang="nl-NL" sz="1300" dirty="0">
                <a:cs typeface="Arial" charset="0"/>
              </a:rPr>
              <a:t>de Vlaamse steden koos de graaf </a:t>
            </a:r>
            <a:r>
              <a:rPr lang="nl-NL" sz="1300" b="1" u="sng" dirty="0">
                <a:solidFill>
                  <a:schemeClr val="accent3"/>
                </a:solidFill>
                <a:cs typeface="Arial" charset="0"/>
              </a:rPr>
              <a:t>patriciërs</a:t>
            </a:r>
            <a:r>
              <a:rPr lang="nl-NL" sz="1300" b="1" dirty="0">
                <a:cs typeface="Arial" charset="0"/>
              </a:rPr>
              <a:t> </a:t>
            </a:r>
            <a:r>
              <a:rPr lang="nl-NL" sz="1300" dirty="0">
                <a:cs typeface="Arial" charset="0"/>
              </a:rPr>
              <a:t>(rijke burgers) als </a:t>
            </a:r>
            <a:r>
              <a:rPr lang="nl-NL" sz="1300" b="1" u="sng" dirty="0">
                <a:solidFill>
                  <a:schemeClr val="accent3"/>
                </a:solidFill>
                <a:cs typeface="Arial" charset="0"/>
              </a:rPr>
              <a:t>schepenen</a:t>
            </a:r>
            <a:r>
              <a:rPr lang="nl-NL" sz="1300" b="1" dirty="0">
                <a:solidFill>
                  <a:schemeClr val="accent3"/>
                </a:solidFill>
                <a:cs typeface="Arial" charset="0"/>
              </a:rPr>
              <a:t> </a:t>
            </a:r>
            <a:r>
              <a:rPr lang="nl-NL" sz="1300" dirty="0">
                <a:cs typeface="Arial" charset="0"/>
              </a:rPr>
              <a:t>(openbaar bestuurder, soort wethouders en rechters). </a:t>
            </a:r>
            <a:r>
              <a:rPr lang="nl-NL" sz="1300" dirty="0" smtClean="0">
                <a:cs typeface="Arial" charset="0"/>
              </a:rPr>
              <a:t>Je </a:t>
            </a:r>
            <a:r>
              <a:rPr lang="nl-NL" sz="1300" dirty="0">
                <a:cs typeface="Arial" charset="0"/>
              </a:rPr>
              <a:t>bleef </a:t>
            </a:r>
            <a:r>
              <a:rPr lang="nl-NL" sz="1300" dirty="0" smtClean="0">
                <a:cs typeface="Arial" charset="0"/>
              </a:rPr>
              <a:t>trouwens schepen </a:t>
            </a:r>
            <a:r>
              <a:rPr lang="nl-NL" sz="1300" dirty="0">
                <a:cs typeface="Arial" charset="0"/>
              </a:rPr>
              <a:t>tot aan je dood.</a:t>
            </a:r>
          </a:p>
          <a:p>
            <a:pPr>
              <a:defRPr/>
            </a:pPr>
            <a:endParaRPr lang="nl-NL" sz="1300" dirty="0">
              <a:cs typeface="Arial" charset="0"/>
            </a:endParaRPr>
          </a:p>
          <a:p>
            <a:pPr>
              <a:defRPr/>
            </a:pPr>
            <a:r>
              <a:rPr lang="nl-NL" sz="1300" dirty="0">
                <a:cs typeface="Arial" charset="0"/>
              </a:rPr>
              <a:t/>
            </a:r>
            <a:br>
              <a:rPr lang="nl-NL" sz="1300" dirty="0">
                <a:cs typeface="Arial" charset="0"/>
              </a:rPr>
            </a:br>
            <a:r>
              <a:rPr lang="nl-NL" sz="1300" dirty="0">
                <a:cs typeface="Arial" charset="0"/>
              </a:rPr>
              <a:t/>
            </a:r>
            <a:br>
              <a:rPr lang="nl-NL" sz="1300" dirty="0">
                <a:cs typeface="Arial" charset="0"/>
              </a:rPr>
            </a:br>
            <a:endParaRPr lang="nl-NL" sz="1300" dirty="0">
              <a:cs typeface="Arial" charset="0"/>
            </a:endParaRPr>
          </a:p>
          <a:p>
            <a:pPr>
              <a:defRPr/>
            </a:pPr>
            <a:r>
              <a:rPr lang="nl-NL" sz="1300" dirty="0">
                <a:cs typeface="Arial" charset="0"/>
              </a:rPr>
              <a:t>Hierdoor kwam het </a:t>
            </a:r>
            <a:r>
              <a:rPr lang="nl-NL" sz="1300" b="1" dirty="0">
                <a:cs typeface="Arial" charset="0"/>
              </a:rPr>
              <a:t>stadsbestuur</a:t>
            </a:r>
            <a:r>
              <a:rPr lang="nl-NL" sz="1300" dirty="0">
                <a:cs typeface="Arial" charset="0"/>
              </a:rPr>
              <a:t> steeds meer in handel van een </a:t>
            </a:r>
            <a:r>
              <a:rPr lang="nl-NL" sz="1300" b="1" u="sng" dirty="0">
                <a:cs typeface="Arial" charset="0"/>
              </a:rPr>
              <a:t>kleine, rijke elite</a:t>
            </a:r>
            <a:r>
              <a:rPr lang="nl-NL" sz="1300" dirty="0">
                <a:cs typeface="Arial" charset="0"/>
              </a:rPr>
              <a:t>.</a:t>
            </a:r>
          </a:p>
          <a:p>
            <a:pPr>
              <a:defRPr/>
            </a:pPr>
            <a:endParaRPr lang="nl-NL" sz="1300" dirty="0">
              <a:cs typeface="Arial" charset="0"/>
            </a:endParaRPr>
          </a:p>
          <a:p>
            <a:pPr>
              <a:defRPr/>
            </a:pPr>
            <a:endParaRPr lang="nl-NL" sz="1300" dirty="0">
              <a:cs typeface="Arial" charset="0"/>
            </a:endParaRPr>
          </a:p>
          <a:p>
            <a:pPr>
              <a:defRPr/>
            </a:pPr>
            <a:endParaRPr lang="nl-NL" sz="1300" dirty="0">
              <a:cs typeface="Arial" charset="0"/>
            </a:endParaRPr>
          </a:p>
          <a:p>
            <a:pPr>
              <a:defRPr/>
            </a:pPr>
            <a:endParaRPr lang="nl-NL" sz="1300" dirty="0">
              <a:cs typeface="Arial" charset="0"/>
            </a:endParaRPr>
          </a:p>
          <a:p>
            <a:pPr>
              <a:defRPr/>
            </a:pPr>
            <a:endParaRPr lang="nl-NL" sz="1300" b="1" dirty="0">
              <a:cs typeface="Arial" charset="0"/>
            </a:endParaRPr>
          </a:p>
        </p:txBody>
      </p:sp>
      <p:sp>
        <p:nvSpPr>
          <p:cNvPr id="8" name="PIJL-OMLAAG 7"/>
          <p:cNvSpPr/>
          <p:nvPr/>
        </p:nvSpPr>
        <p:spPr>
          <a:xfrm>
            <a:off x="2268538" y="5085185"/>
            <a:ext cx="431254" cy="792088"/>
          </a:xfrm>
          <a:prstGeom prst="downArrow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nl-NL" sz="1050" b="1" dirty="0" smtClean="0">
                <a:solidFill>
                  <a:schemeClr val="tx1"/>
                </a:solidFill>
              </a:rPr>
              <a:t>Gevolg</a:t>
            </a:r>
            <a:endParaRPr lang="nl-NL" sz="700" b="1" dirty="0">
              <a:solidFill>
                <a:schemeClr val="tx1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100" y="1250950"/>
            <a:ext cx="4586288" cy="547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1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1244600"/>
            <a:ext cx="3911600" cy="273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5" y="4092575"/>
            <a:ext cx="3913188" cy="272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888" y="1255713"/>
            <a:ext cx="4187825" cy="552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vak 9"/>
          <p:cNvSpPr txBox="1"/>
          <p:nvPr/>
        </p:nvSpPr>
        <p:spPr>
          <a:xfrm>
            <a:off x="539750" y="820738"/>
            <a:ext cx="8335963" cy="306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NL" sz="1400" b="1" dirty="0">
                <a:latin typeface="+mn-lt"/>
                <a:ea typeface="+mj-ea"/>
                <a:cs typeface="+mj-cs"/>
              </a:rPr>
              <a:t>Taak schepenen: rechtspraak en veroordeling  (middeleeuwse straffen)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7730" y="1274338"/>
            <a:ext cx="4167983" cy="553336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9"/>
          <a:srcRect t="3846" b="6951"/>
          <a:stretch/>
        </p:blipFill>
        <p:spPr>
          <a:xfrm>
            <a:off x="415686" y="1268760"/>
            <a:ext cx="4444346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enkele hoek rechthoek 6"/>
          <p:cNvSpPr/>
          <p:nvPr/>
        </p:nvSpPr>
        <p:spPr bwMode="auto">
          <a:xfrm>
            <a:off x="755650" y="44450"/>
            <a:ext cx="4321175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Tijd van steden en staten (1000-1500 n. Chr.)</a:t>
            </a:r>
          </a:p>
        </p:txBody>
      </p:sp>
      <p:sp>
        <p:nvSpPr>
          <p:cNvPr id="9" name="Rond enkele hoek rechthoek 8"/>
          <p:cNvSpPr/>
          <p:nvPr/>
        </p:nvSpPr>
        <p:spPr bwMode="auto">
          <a:xfrm>
            <a:off x="5148263" y="44450"/>
            <a:ext cx="3744912" cy="647700"/>
          </a:xfrm>
          <a:prstGeom prst="round1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b="1" dirty="0">
                <a:solidFill>
                  <a:schemeClr val="accent3"/>
                </a:solidFill>
              </a:rPr>
              <a:t>4.2 Stadslucht maakt vrij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" y="44450"/>
            <a:ext cx="649288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7" name="AutoShape 2" descr="data:image/jpeg;base64,/9j/4AAQSkZJRgABAQAAAQABAAD/2wCEAAkGBxQSEBQUExQWFRUWGBcXGBcYFRgcGRgYGBwYGBgXFxcYHCggHRonGxwYITIhJSkrLi4vHB8zODMsNygtLisBCgoKDg0OGxAQGywkICQ3LCwsLCwtLCwsLCwsLywsLCwsLCwsLCwsLyw0LCwsLCwsLCwsLCwsLCwsLCwsLCwsLP/AABEIAKEBOAMBIgACEQEDEQH/xAAcAAEAAgMBAQEAAAAAAAAAAAAABAUDBgcCAQj/xAA9EAACAQIEAwYDBgUEAgMBAAABAhEAAwQSITEFQVEGEyJhcZEygaEUI0KxwfAHUoLR4RUzYpJyoiRD8Rb/xAAZAQEAAwEBAAAAAAAAAAAAAAAAAQIDBAX/xAAoEQACAgICAQQBBAMAAAAAAAAAAQIRAyESMUEEEyJRoTJhcZEUI9H/2gAMAwEAAhEDEQA/AOz0pSgFKUoBSlKAUpSgFK+MwAk6CoV7iI2UT58qhtLslJvonUqnuYpidTpzjT961jt4lYEOJ02YHU6D61T3EX9tl5SoVrGddR1/xUxGBEirpplGmj7SlKkgUpSgFKUoBSlKAUpSgFKUoBSlKAUpSgFKUoBSlKAUpSgFKUoBSlKAUpSgFKUoBSlKAVgxWKW2Nd+Qr1ib4RZ58h1NUuIvgBmYggak9P8AFZznxNIQ5Hu/iZMufrAA961ziXatFLJah7luB4iVQzr8UHN8vetZ7U4XH41kOHUDCypjPldwCCS6tGnRfeqftfwlxaQWbTXLkg3ABnZRkA1AmPFz8qx7a32bpJJuujLxPiuKvBhceLhBIRT4InSFkSI5nWarsELgti46PbIYDRtc0wDPISdKtnwndcI705kdQQTEMD3oGzDz51gwAd+Gtis2dhI8YBEMUABVMsiD61ZPRDirNh4H2xuIypfIZDoSTNzymBBroeDxgZQ9syDt59dPeuK4HMbYuMRLGItrl6ACSSdzWw9muLNh3HwhCTnUljH/ACXUifarL9isl9nXbbgivVVeHxIEMuoOp15bzVoDOorVOzBqhSlKkgUpSgFKUoBSlKAUpSgFKUoBSlKAUpSgFKUoBSlKAUpSgFKUoAawyPnWasLAUB6zxvXpnqJeUwYJ5GOWh96y60BlFyvc1HFyIB6b+kVHxN6FJjnHLnA60BD4liZfy2EeWh9fSqTi9l7hsMrnILwDKF0dZ0ZiOQYbbfSp3FjbCM5PwiZnntB6+hqFxjDCxbtN3twKbltChyZIcxl1Wd4A16Vybk2zrVRpHNO2+KxKcR+7e+tv7oSjXVQyFzaqYqy7X8XuYO1Zv2WAe7kVnKq2cC3InMDsfzrHxntbdwd8YayLfdKtsSyklSwBbUMOpNTuNcfXDW1ud0mI74jwXD4RCKcyCDEltdOlWSdwTQtVOmSbPGri8MGPdQ9wDLlMhCHuKJKqQNpphuMi9gLmJu2E7oGGsLAS5mNsBmJWcwJr1iuJWv8ATxee0hsMFzYVMuTMWWDMDUbxFeMLfw7YB27ophCZawrEuxBt5Crlhlg8tqlRX15Icnffgg8Q+z3uHFxaNmxJ8NtpfMHtxlcwIG8eVYsAVa2rSx0EFoBYdTlG58qtLuGsXcB3X3lnCN450a+rZlywFzDKTPnVTiclm3hwjk2T4VdlOZ5ZhEADKQQNxUJ1olq1ZvHZHFiDbPLVd/mCTvW34B906belc04RfNu6h1iRzj1HKuhBog6D0rVaZg9otCa8d8vWol3EQpJ2+dVWIxZB3Pt+sVqZmxAztX2tfwWPhRDbgHafpUDjnam5ZVSqoZMag/3qHp0Fs2+lVtrGM0/pUjDOS3y60W1ZLVEqlKUIFKUoBSlKAUpSgFKUoBSlKAUpSgFKUoBSlKAGojERofrtUs1gDA9PehKMVxPCTO4j9+9fEEiQSPn/AHr5iAMrRHL9Kw4HFArprBYaa8zUogyWpIBJbb+XrHQVH4hBgCTBkiDO1SVvBV8XhgazoPeot3FqWMCQTuIjQDzqs+i0OyvAJOVhJ3GYbAeo61mxGGDgq6hlIEhtRprt9a+IGYsfhgEjYzt0OmwqNgW79bwk5lJXQ7NEifcVXHH4k5H8j8/4q4XOZiWY6kkyT6mvpuMQoJJCiFBJgDoOle7VglVrJ3VdSSMWz6uKfu+7zHJM5eUjnUnDY+4LTWQ33bEEr5yDp02HtUFh7V7wV0FgIJ1jQT7CpqI+T6L3D464EFgEkPmIXoV10PTyrNiO9uYdrTQciOybSrA51MjkDPvXy1hct+wTOhcfIqfrV1YwgZmyyPu7hJP/AIHlFcmWlko6cafAz4cMyqx/EobfqAeXrXQuHXybFswJyjmdSBBO201oWC0s2QxJi3b+fhXpW88LWbKa6R1rLk7LUqJeMfwaRqOtVmJMJbjc5v0NWN4fdwWPSf02qlXEZkE/gJG3Mk/2FdMVeznbp0ZMNdQASI0G/p61TcZsi7lBByazG52IAPKrSzdXIswdBz/OsGItr4fXkToJpPG5U0TCSVpl1w3EGSCNxPtVxgyc3yqgwzIrCD/7mfzq94fczEkbVKg4xpkOSbtE6lKVUClKUApSlAKUpQClKUApSlAKUpQClKUApSlAfG2qCbmoJg7j3E9PKpz7H0qnxslo05c/l0oDLxfSyzbRlaZ5Kyk/QGte7P4x7gZ3IEu6gAH8LEKZJO6x85PkNgx12bLhlEQQZMgjUbRrWmWOJpZWHbKO8cDQ6+ImrRvoPqyX2juytwuM/chWFpnIRtjLQCScxX286osDbuXMSDZD4cg2LtxR8FxDpeTMVEEEKQZJIkbbQuM8UxFzvGUItq5lKuIdQVjKe8BhNgRnUCY1q87C4xmNwXkyOqooWIkAmWE6lZ50y4pxV+C2LJjkmr2bWGUK5AnKrEweYjTSqvhXaHDlmFzLYIAbVhDqdBcUjcbDXUEfOpV/iVvD63TlVs0EanlM6bAa1oParh4u3boFtQUgi3qAQZINu6PhJ3/lk6jesU2kqLuKds1w8LZEUkQDMHrruPcVExGE5ipfAG0uW+8LCRCsIZGWZUxoZB36gbaTcYnCWMsC6O+gHJHpoD11rpxtyRhKos0e8mZo5D9mt94NgkweES9lDXrpUKW2UNqPTQSfWoHZrshcxGd9EQMQGYHxGdhHTrVt2yzILGFIVgVQLEeJ18Ma67fnVcsHOo+PJ0YJxg2/PggPjGvXlLoAVdgWXYnIxAOu8Cr3B4cFmkEDu7gzDNzUgajrUfgHCQkM7yttmbJBIzFSpOadW1A1qPgOP3szO9orb8RImCIOkk6x5xpWUcUZyu9L6JyZXFdbf2WHD0+4tGBHdpyHTqRW58ItL3CHQeGeQrUxj7d+0t2yhKkjMYJETBENpOkbc/Ktkw2DtXLDNkIhDoTpsdlnL9KycKlstyTiWptr3RHITGuxnT61q9m5ke4pGsgwdiDOoj5+1bNdsgSBkAIjXmeg+Va/cA8RCqDmCSTGx5CIjxHWa6IyqJzuNuyvw3Fk7zunXw5AScwVRJgSSZ/yRUgsrybT5kzHKwMyASOXPSqXjGFvK+Ze7YBYInNJAYKZiBv1B22jW24JbL2bZ1ZrkHmD8IksOW0mrKTcq8EcYqN3stbFud95+YOtbBwnn6f2qhweDIJ8UZTlknSemo1OtXnCbRls3IRv6a6cqtPoqi0pWO2xI5dJJ39PKvpczEa9P19KyLHulYrrEKTpoOR2qPiMfbt3AhZQxXNBPLXU9NvpQE2leLNwMoYEEHUEbEdQele6AUpSgFKUoBSlKAUpSgFKUoBSlKA+Nsah3wsEyNo3HUH9KmPsag4hhkbQxB5GgIPF7iDD3XZoCgmc3IGdp1rjParHl72HuWgcrLdMMuxzc+jGK6V/EXEEWbFtmKW7t2LrgwVRVZ506xXNe09xlwiXLaZLdvu3QAQrNJtyANzrsdeutOmi66ZY8N4zmuoQdfCpO4IZYykbHSTHrUzD4prP31lApVUD20UkROaVA1jKTpyIjlXPOz+MKF5U5gveIdwQmViojmVBPy8q3XEcVu2rfeIrEKEmFLaDJmygeTAnbeujnS0ZcE2rNn7XY+29i25AKkuRoCIjXXrJGlUWG4Za+yG/cLElyx7xswKSwEod5JMe/PX3f4uHRlxFlrmSLil4UnvNwO7hdFAWJaJgkmpVtB9nuKJVLyXMqCBAYMbQ8iAV5wDPqObbilRs5Ri27I3C+A27zG8tq+pOudWtQQNZFs7x5e+lYcb2Be7DWb6m4NR3ix9ROvnFbb2QxANi0SAugAkaD5Tv51TcL4j3jXcskW7t1eWkMwUr6gRB8q5s054/kn/JtgqdxZlwGJxWFsi1cQrlYgOxEMDqcuXSZk6mfKqnjuIv3btt7ZViPCJTRAdyJhmHM1uWAuW7iEMAVIMgnl+Keen9q5ai3HxDWlYAMzqHOkW1J8fqSB7GtsfqHkVJEPDCDbky9w3HgM1ooywGuQVIOWMozchrGlScJj8VHdmyCCp8ZI/FrH1qoXIbXdW7jC6HVdTLXIjwkH5wNqukxVy6sIfGgI8KAElQCUlhq0HQc+tdeJRxbo4c2R5NK6PuL4muFC2yF8RMwo2BJzQPapNjtO32e59mFuBbPxLHig8+eumlcr4ziLrYh3uqw1lVcENlJJBZZkc9Kx4rjbZAofffTURuI6RWOWSnK0bwTjHizpPEb7YjG22NwAWxnbI2iliRAE/EZgD11irzD8Pa78N0IRcRhoGiMgPPnBH9LVyfhuMcW81vSTOw1ZtAW6woY/TnXZuz1g4fDoG/3HAkncCBA+X5zWDnRvGGtEW/w24MVMBl2LBxEBVgKsyNZMa8zOtZWxjW0sDI4Yg5jBkMZgkx4QYj5itiwWQrMjTfp51QWrhvY0mWFqJjTK2pRRvP/KoeR0qEcSt30i14SSbY8SttmDDfqf2KtcFlV3ggLlgbb84+n1rA4ULooMf510k//tfEu6cp12BPXQGPKteb8mLirtFikMiCVlREE+QE1mDgEDkBGbz0/tVcHJER7x0BH6+1RcVxZrESPCTERzgGJ85PtTkRxLDG2ytm5D5WyNBQSZgwSOdcn4uzXLzIXzm4pJbOAwYaEMJ05aeRrq2Gx4faB7QfQzXIO0FsXO8QEtbUyisLZKjUjULIB5Sa0hbeikuKi+R0LsVxuyuEwth7yG8VKxm/ECfDP0E78q26vzkl9Fuqtpnt3UKEqx+NTBOXoddq79wriqX0DLp4UYzsMwmJ8tQavlilteSmNt6+ifSoi8QTX/zCdd9j6VlGJXvO71zZc3lEgfrWNo1cWjNSsKYkG4yc1AJ6a16W+pYrOoiR60tCmZKV4F0TE67frRboPPmR8xuKmxR7pXkOOo0MfPeK+hpoQfaV8VgdvSvtAKUpQHxtjVdi7xFtpWJBG45iKsjVdj7Ze2VUamOn96EmpdprK4myy3DtDBg0FCuoKmNI19zNaBxe7aTDp4u/++KqxhQRlBeSAJhc0EabnfboOIw2a28iVA1kaGdI865x2zxq3rBIAC2sWbIjytHN9QwqX4Jj5/gx4awpvFCAqXEuXCBofu8jKJESwz7+tTkw72QBbzMZTOHbwAMr5WBJGX/bVdZmB86nD3iLmFzHxNaxOsHU3AgUaeUCpfH7jEO40KXbOnTIrsJ9fH71M4qtFoSbdMkDh2JumbtprNtbfiaUJb4QMon4QSrfONdTXjh+OGHuHCXycxRDbYggHONYn8LKdD1kVsfHuIsMJh2UZmu2biGJOsIM3vWrcXuJicS7qmcZALYefCEtBcwBn+RmA21HrVVK0mVyY+LaZt3+tDDYbE3NMi5ioIOpufCAOcMdxy5GK0fsfxN8OWe4CFuANB2Osg/mPnr8NY8LfRrYXNcbKC+RmQWwzBiQpYkiMxA0O3rUnhjKFcMEcRKoQGyk7gMdYmqTgsq4muL/AFy5M2O9xCWPcMMzknKDOhBD+g+HeqfDYAXLul0jXLoIMZdpk8yajcFvlReefjkCBGkvoPYCpNo5blxuQLfQf5rTF6ZYY3ZhL1LzTcUvB0GzgMOii1dtWgVKlWUCZGobMRM7GtHu4K0bmW8XPdXWfwD4jI8RyyY2OnlXzByWzMhLnUZgGME+ZOX+kgVnvXWS93z+EFFChjJ1mcx2iPyNcsMlckz0c3pX8ZLX7ETjnBFLOrtq4DDxZmEF1UFjq3h013I860G7gkTNmbNBIIAPoAem810LhfFlvLeV7bPduEKBHwoNBqTpLZzOnKtw4fwVl4c9nNmFwXiwI0PegyitMqJJ18+WwR5JGeRwb12c37I4UXb9pY8Kg3G6QIj3gD+qupY+/ohmAVPKdvyrnXZt7OHusv3tq8UAKXLeYKqwIXKcwG0zPWavb9nEXACuLQDYJky6HcjNBJ+dZ5H8jXFXGy/OPyoxLCIPMCflXns3eVmYoZO0+nn8jWv4zgoVGe5ncqCwJJC6A7R+pNZOzjBVOR9QVMk/zorx6Aswqm+zbVNI3y9dOQ9I/Zr5b5xpP5Vr+L41ClTA03B0qbwvia3baspmNDHKNKlTZlw0XmCuFNCZ561U/wAQXUYB2jVXtERvq4XT5E1Ou3PDNaR274wGUWZj8Rjmdco/X2rVS0ZPHbsqeH9o2tg2LZhlBFsk66wEkgHqKp+Hu9+8gW25LgQZBA20JMbAfWq0+C6CpGcgHNOxymB71svZjF27bW1BBcEBo1jUTr0n8vMxos0sa0RH0ePM3y8ES/wRsjoykvby5iB8OSUYhtpy5ecmOtZuFdqMQneKmgkKg102EQdRrpHQ+WuyfZcYL9xzZYqzuyt3toIFLEiVksTEa777CRV3wOzauXEItLNtMuokyrQryRJJWDJ33q+TLLIqJxY8Pp3yVsjYXFlbH/2KWyuXElgVkCIUgc/OvFjijlQ63LxBLAOTakgRK+J1MA/vavPbHFG0FSz90WZmOXw6bR5yTNVnDOI3lTD/AAeI3ixIUycygfhnrseQ3rkalHyXTWTxtlxwvHXWa6yXGnMssymSQD4fDcMiCIIJ9K94njt1Azl8rsFlssLNsZWMZxow1351Snjl63fTP4+9JXSAUInVeRUjlpy85xccstilCI3dgnVmUtrGgADb66RWcskr09GiwxV8lsvsD2l74t3d/My5TARp10JgSYOnWKseHcUuJcHeAMJzDS4DmbRs02/3rWp8G7MrgcObgZrl1wqaodBI/ArT578uQEVO4Pi1VmV3dcxYMrFhMQBvqBGoE8609yt2UjhU9JG2Lx5VcybXxFyDcg6wBuPLesa9oks+JypCliYuCfGWO3QbfKoHClVrmXKwzZVJC5D+JpnQZQJ5VMw3BUuq9y4SVa0GyncaGAG35T86unMyksast+y3E1xFkuv87HXQ6kwSDqP8VcVD4Tg1tWkVeSr67damV0wvirOSdcnQpSlWKhqjK3/E/T+9STUKGJILHSDoI3n+1CTX+O4ophScv4SQJ18M8hXEcLmucLvd5Ic45WPkbix+ZNdx43bAVl18I0JJ9a0ftbgVGFum2oV3e07EKNXUgBiDpOu9S9Ky0FydI0nirZMfhR0Vdj5oSPpFZ8ZdZmYSfiSV5EgeGfkxHzqf2M4A2MxBv4hiGtqCgVJDSCAN9oM6V6bhVr/U2tPeOptuyqoBUkBShImMog6jmOhq/OPbCxScuPks8DcLYHD+IeA3U9u7bfrDCqvgVkviG/6/Io4H5itqwODSzeuWgSUzG6CRqM0BvL8A5CoHYrBE33JGz2fYgg/UVlFaL+ok26ZQYTs2zW+9t5BlKrOXxePMBJnr0HTyqdjuBm1auBczNAeSfxBXEaQBop2Fbjw3hwFiNvBYb1/22+jK/vVxewgz3Dl0zWSfMS+n/saladmEm3o5fbwBXurY5MB/1QA/+2ashuIlqXMZrjcpJC5Zgbdd9NdanJbuC6Q6mLV3EAkbgBiQY3I09jULH4W3dsWgynvTc7tdCI71hvyjKFMf5roy5YvG0mZ4vS5YZVJp19kzhuEvXibynJabRCcmcqDAZgbbayDzG9V2PxV1RlHeEWrly22aSOTowYgSADBAGkjTWr+7iTbR7QEBLYUDrOZjPyFYb/C3uZoaQUmSeZJbSdCcomJ1ry4NN7PWlKb8lTwJItgsYeee2VTMHXeW5eYronDLx7lJbSOogj0IrU8Nw261v7uyWEDKfDyknQ9STV++fD4DvIKsqCRGqkkLJ9Jn5VvN+F0cvCnb7JuIxNo6GHyzvBAJGvLQDatN7S3lYXLKrl0tOdNxca5l56AFJ9qt+yj9/ba8qsVVioHVhBLMeZ1EetRcZge8xt1HXU2rMgHXRrxB+oNUjDkm2aPLwajHryQOy3B7jKRbvshEZg1yFiY8IgjYHlzFROzWJ72+bK5Gbx5y1vuycpMZriHxH+mrfsLeZ+9KRKlVb11P6j3r32atEY7EgAgobhiYIDsD7az51phwxnFuXgy9T6qeKcYxSduiwu9mLTQXlpHwC4cs/wDHY14wWBTDPNsMit8SuSROkEHbyq7us/MtPqa9Jh3fRiSCNdfTkaq8Ua0yY553bIr4loIQSG1AmYPSZ2861Ptxgkyi8iOpBAcFTB5Z80RM7xoa2G9hzYuEXB4SJB01jl6/4q1sYTvF38DDqGBBG2u4rGKe0dGSVU10cCJ8arPxOqlgJO4AAXny0reP9JXC921xzbuNt4VjPMAhZnTQwfcCoPbK5hcPibtq3YyXEyferE54DDKraLEjxKJ03qjwKvicuYlncPrz1zRHzAq8t1Zr6aX6kvJ1HCceRAALqQAs96wEyNSdIB9NKl8GxXeN3iEy2YEiCGjxGJjQSNecmuc3uzxOQs7XFbIWB6EBgD5Hxe1dAwN0WlmIjxCIAXMus5iNNCPlVLomWFpM89peH2r9vNirr2QjmGVlGrAwpGVtIEx1FUWI4da+z2Ft4ojKbuRmIzNLAzsAQDpV3xG3axgNq47rnyuUEBvCJVoM/hO6nnVcOzds27dotc+5zwc9syLjF/iYAHSCI5HnTlHyzDjJdI13GcLvO6ubwLIzHNkEMABlAAaBGupq+wD3JXYsNMwIAPPN5HUc+W9YcXwBDYFrvHQBnM5M7NmKtqUJAgyN9qyngLYrCraNy6O7uscy2EkwMijLnELl086zkotpX+DVSnTbX5LhcFirqLL2vC55MwyZAAoaCM2bUmNtKk/ZcuZmCG5KgMNYEHTbQ7axPnWup2e7vDW7L3WcC7dkPbhnz5CJhjlAykc9Dyqy+yutvJYCoV8C/hgBQYWREAxt59aladJr+ilNptp/2T8O95S0jQ85Ogr7fxN8Wii3e60gyobNbgaKZ00B6714wGMu6rBgEmc5JgW0IXxzqbhZdeQmslkm4oDoFJMaHQsJ0LLs0LM6dPKtOd9mSx8Xo2/s9xDvrQlgXXRuRHSRAq0rn6XLuGxaXCFFq45VQpYwkqCHnnLSOQE10Ct8crVfRjmhxdryKUpWhkfGOlRO8Gc+g/Wpb7GsDMBzoSin42ua3cI00BnnBHIVo3Hj/wDGu5SSVFtteUXEPSt5xTAi4IMZUGunPzrVb2FDG6h2Ksp99Kl7jRbFKsiZSdn8U1rB3bmhKhVTKIyDRVHmdt+fzqH2cw+d2fKEWZnLLE+oE9eYqpS9et4O6CujXVzNIJhJ8JA16n5e3QuA4VFw9sIollDEzoSRqZABrBuz0JzUU2lt/wDCBjsQFIEjxDeADMsIOu2u1T+xVmbmKMaTaI/pJqWeD23BN20hcCELAmDqQR8zvrXrs7w+5aN7NADgZTOh0Oh6GSK0UlR58k2ywTDxa/oyz6bTUwW5U/0fQg1TjtNhVutYuXQtwEgqVbfMQADEE6jQa167N9qsNiw1uw5Z0UEgoy6TAbxASPSrckV4NHzGZEvXAbVx2zFpVdCG5T6LFavxnEA2rt0YdbToUeyzGctzOiq2VoEyY9B5mt1xVq80m26hjvKmPLWK1jtHYxl233Fyyr2rhGd7J8UL4h8Qgagbique7ZpCDScYv8mDA4O9dwLYi6QL+VypRVChV0zEMTPhBHzkVm7PcIS7YzNce5cJ/wBzQgKfhULOiwOUfSrbBWDaw9tO7YhECkb6AayY1FU3Yo21t3BbW4QW2ytCjxZVBgAgDzPnE1EuDTVdkR5r5X0bLgOHlARJ1YkfdtAkARr6day38LcZWUkEMCpDZtQdCIzbRUQ4uNYdSOq/nBNe7fGxsW28iD+UVTrRZy5bOecM423B8fdwt6BYeGUzoGgZHBjRSAVM7FfLXYOy4uDFXr14GLpZggExGUDK2mYQToOnKoXbXh9rG37GI0L2QQyMBluJqQJ6hoidNat+BdoxasP37aI5ALE/BpEbnnEUbXRaN02a72KxSYbi/Ebcsqk5lUqx/ECRlEkQGWpeAITirXy/gcsplDBV9gQdRDZRJHI+VU/YvH95x3EYnKyo63DJ1ADZMoJGkkAGJ/KunPxCy4hwrAfzAH86m6ZVK/BMSykkQBPQia9JZA25fP8AKvFvGWm/EP8AsJqRnG42PX/BqNEUzVP4g4tbGEF11DRcUAH/AJA6xOvWDWb+HF+7ewCXbpk3GYqIAyoCVUAbQYJ+flWofxq4iX7jDqZhg7hTJBeUtgj/ALGPSulcOwgw9i1ZVfDaREEH+UAA/SlLss5OqOB/xBctjcQzgqvekExuR4dJ3hgR8quOzl2xYyG5ftqwBYSYkZ5H0J0336GuldrbGBGHvNiEtglXIzRmLw0ZBuWk8utc27I8CXiPDMQp/wBzD3s9p411QZ7Z/wCJy+8H1lxUi+LNLFtGy4PF2bynug9+2AttmsqWCMpOXNGwyu5nyPlXjH4w3D9mtDdlBuErqM6s1tQxkt3ZufSYqH/DHF2kwzqe8t3FJDi1Aa4ZBTrrBIrz2g7M3GfvAssp74FrrNctjMuXM50ZiwnKIAA35VnLGos0/wAieRUyuxHFMSXdbVl7uIYn7zJFuyAZVELAAsBALT5Ct5fh5xFpGZIdRLIrKCJEuoaCDDA841NawvHLOFTLcF1Te7rKxssbnhKlhqfC+aQUAHzNbDxtr+Im3YZkd2MkkAKpzTmaNtdue1VaX0E2/JE7OcI+1pcfPcRQYUqQI5kHSDGnKrz/APlyCCL9zTkVH+KuOBcNtYbDpaRwco1bMJZjqzHXrNWOdf5h7irKCrZk8jvRpX2eLvcZ81zViWUjQwYgGdgRoa1jjNy6ly4EDo1kkkss22QwSFeQddNNTPpW69oFWziUvtqhgMRyHwmY5QZ96rO0/B/tSHEYZVHdrp95lFwAySqjwzEjMeuhqqRpyen9mucI41bK3bYvMWtqzucpUlUJLBXPSd+grauGl3tkPMCLn3efMtuPDl8JZiSJkAzWp2bdpVutfdrbqQCVGUKzNIAmSUAAMSAcp0it2xXGUS/bFqXdgJUgwqamc+xUTz61VJFnZE4oRdv4UjNLkALJA1hmJTrC8xNbucY37iqHhXCla8MQ0AgMEHm0AsR5AQP/ACar0rPMVrBUrMcrt19E+2ZAPkKUtDwj0FfK6DmF/wCFvQ1XZo/f9qtCJrwLKjlQFTdw7PIAgELrz01qDf4Ac0rGoYNJ11G4jzrZstMtRRaMq6OZjsg4LAqcxIhokE7Sx10iRrsPOtp4LwJrMhspWPDBMqfKI08q2PIKRWccSTs1n6iUlRSX+GuPgYNvo2n11PvVc+PNucyEgEg5WzGR0H6VtmWo9/h1p/ito3qoqZQvopGddnK7mGuPjHvC0Axm5bUksHjLlkqZHiVW23Ohq07Ddn7ti9LWz4s+ZjIHjObKAVDCCBvMSYOtdBtYG2plUUHrFSKqsb8s0lmVUkVz8OnpHSW5V8GDcE9D66fOf0qypWnFGPJld/p7fzD0jf5iCK9JgTzMen7n61PpU8URyZSYvhrzoA375gz71gucOne2f36CtipVeCLc2ae3AEkk2yPQx+f61BxvY6xc0hxrMBh9ZWIrfqVHtoe4zQcF2Kt2ky2hkUkk6bnaTHONKynsuR+MexreaU4Ic2c+fs6wMZ1+Y/xUfE9m7+UrauqszJVjKz/KBzmukFAdwPamUREaVHtolZGjjPC+wTC4t287G8r5ozsQ4UgqbkgmZ89gK3AviQdXT0mty+yp/KPavn2RJnIs9YE1PBjmc1412dbEsTeAeYjxQUHRemutR24p9ktsEVbazlItroXiANAJfKu2+ldQbBWzuoNU+P7G4W6IKFRn7yEYgZ4jMBsD6VHBrouskX+o47wbB/Z7i3VuZluM5hDAUQG+8c7AAE/LnW5o9x1Ja2wzAZRBggD8QjqT8orbMP2KwwZC+e7kbModpUNsCVAAJHnV4uEQcqOMpdsn3ILSRzwYe65BNpjBBUbwRsZPT9mpVrB3AJ7t9dd+fUgGt7GGXpXruV6Cix0VeW9UaFlaNUefJT/egDblLnsf7VvhsL0Ffe5XoKvRTkjQL4lSCjfMaVXW7ty2pXVlBkZlY5RPwgj8PrMV0/uF6D2oMOv8o9hVZQstHLRzf7QtxgrW+9UqAVYZtVmIGXXfyipmC4NcY/D3adNiAPwqOn0rfO4X+Ue1O5XoKr7TfbL++l0ikysABkGmwn9akWySNQPSrMWF6CvXdjpVuBnzQs/CPQV8r2BStDM+18pSgFKUoBSlKAUpSgFKUoD7XylKAUpSgFKUoD7XylKAUpSgApSlAKUpQClKUApSlAK+0pQHylKUApSlAKUpQClKUApSl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539750" y="820738"/>
            <a:ext cx="8335963" cy="306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NL" sz="1400" b="1" dirty="0">
                <a:latin typeface="+mn-lt"/>
                <a:ea typeface="+mj-ea"/>
                <a:cs typeface="+mj-cs"/>
              </a:rPr>
              <a:t>Taak schepenen: rechtspraak en veroordeling  (middeleeuwse straffen)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1255713"/>
            <a:ext cx="1962150" cy="325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50" y="4592638"/>
            <a:ext cx="2592388" cy="211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150" y="1255713"/>
            <a:ext cx="3754438" cy="303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0963" y="4741863"/>
            <a:ext cx="2443162" cy="196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6675" y="1254125"/>
            <a:ext cx="2457450" cy="343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513" y="4365625"/>
            <a:ext cx="3140075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338" y="1254125"/>
            <a:ext cx="3763962" cy="303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d41582682761fd6b38c86adbab43581127c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2107</TotalTime>
  <Words>810</Words>
  <Application>Microsoft Office PowerPoint</Application>
  <PresentationFormat>Diavoorstelling (4:3)</PresentationFormat>
  <Paragraphs>139</Paragraphs>
  <Slides>17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Courier New</vt:lpstr>
      <vt:lpstr>Palatino Linotype</vt:lpstr>
      <vt:lpstr>Times New Roman</vt:lpstr>
      <vt:lpstr>Executive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Tijd van jagers en boeren tot 300 v. Chr.</dc:title>
  <dc:creator>Theo Manders</dc:creator>
  <cp:lastModifiedBy>Andre Smit</cp:lastModifiedBy>
  <cp:revision>200</cp:revision>
  <cp:lastPrinted>2013-11-30T20:55:40Z</cp:lastPrinted>
  <dcterms:created xsi:type="dcterms:W3CDTF">2013-07-13T17:51:46Z</dcterms:created>
  <dcterms:modified xsi:type="dcterms:W3CDTF">2016-11-13T16:13:09Z</dcterms:modified>
</cp:coreProperties>
</file>